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7"/>
  </p:notesMasterIdLst>
  <p:sldIdLst>
    <p:sldId id="256" r:id="rId2"/>
    <p:sldId id="264" r:id="rId3"/>
    <p:sldId id="260" r:id="rId4"/>
    <p:sldId id="261" r:id="rId5"/>
    <p:sldId id="263" r:id="rId6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3CC33"/>
    <a:srgbClr val="FF0000"/>
    <a:srgbClr val="66FF66"/>
    <a:srgbClr val="FF9900"/>
    <a:srgbClr val="009900"/>
    <a:srgbClr val="D60093"/>
    <a:srgbClr val="0000FF"/>
    <a:srgbClr val="9900CC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196"/>
      <c:depthPercent val="10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2610301897035184E-3"/>
          <c:y val="0.22827148934734021"/>
          <c:w val="0.76129539859837814"/>
          <c:h val="0.70205081085673415"/>
        </c:manualLayout>
      </c:layout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solidFill>
            <a:schemeClr val="bg2">
              <a:lumMod val="50000"/>
            </a:schemeClr>
          </a:solidFill>
        </a:defRPr>
      </a:pPr>
      <a:endParaRPr lang="ru-BY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view3D>
      <c:rotX val="20"/>
      <c:hPercent val="150"/>
      <c:rotY val="204"/>
      <c:depthPercent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239103725458045"/>
          <c:y val="0.38269002393127488"/>
          <c:w val="0.70785514224401136"/>
          <c:h val="0.52892654536364647"/>
        </c:manualLayout>
      </c:layout>
      <c:pie3DChart>
        <c:varyColors val="1"/>
        <c:ser>
          <c:idx val="1"/>
          <c:order val="0"/>
          <c:spPr>
            <a:solidFill>
              <a:srgbClr val="33CC33"/>
            </a:solidFill>
          </c:spPr>
          <c:explosion val="8"/>
          <c:dPt>
            <c:idx val="0"/>
            <c:bubble3D val="0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1-265C-4DC6-9D69-1D47876192D1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3-265C-4DC6-9D69-1D47876192D1}"/>
              </c:ext>
            </c:extLst>
          </c:dPt>
          <c:dPt>
            <c:idx val="2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5-265C-4DC6-9D69-1D47876192D1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7-265C-4DC6-9D69-1D47876192D1}"/>
              </c:ext>
            </c:extLst>
          </c:dPt>
          <c:dPt>
            <c:idx val="4"/>
            <c:bubble3D val="0"/>
            <c:spPr>
              <a:solidFill>
                <a:srgbClr val="66FF66"/>
              </a:solidFill>
            </c:spPr>
            <c:extLst>
              <c:ext xmlns:c16="http://schemas.microsoft.com/office/drawing/2014/chart" uri="{C3380CC4-5D6E-409C-BE32-E72D297353CC}">
                <c16:uniqueId val="{00000009-265C-4DC6-9D69-1D47876192D1}"/>
              </c:ext>
            </c:extLst>
          </c:dPt>
          <c:dPt>
            <c:idx val="5"/>
            <c:bubble3D val="0"/>
            <c:spPr>
              <a:solidFill>
                <a:srgbClr val="FF9900"/>
              </a:solidFill>
            </c:spPr>
            <c:extLst>
              <c:ext xmlns:c16="http://schemas.microsoft.com/office/drawing/2014/chart" uri="{C3380CC4-5D6E-409C-BE32-E72D297353CC}">
                <c16:uniqueId val="{0000000B-265C-4DC6-9D69-1D47876192D1}"/>
              </c:ext>
            </c:extLst>
          </c:dPt>
          <c:dPt>
            <c:idx val="6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D-265C-4DC6-9D69-1D47876192D1}"/>
              </c:ext>
            </c:extLst>
          </c:dPt>
          <c:dPt>
            <c:idx val="7"/>
            <c:bubble3D val="0"/>
            <c:spPr>
              <a:solidFill>
                <a:srgbClr val="9CB084">
                  <a:lumMod val="75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F-265C-4DC6-9D69-1D47876192D1}"/>
              </c:ext>
            </c:extLst>
          </c:dPt>
          <c:dPt>
            <c:idx val="8"/>
            <c:bubble3D val="0"/>
            <c:spPr>
              <a:solidFill>
                <a:srgbClr val="BFBFBF">
                  <a:lumMod val="40000"/>
                  <a:lumOff val="6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11-265C-4DC6-9D69-1D47876192D1}"/>
              </c:ext>
            </c:extLst>
          </c:dPt>
          <c:dPt>
            <c:idx val="9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3-265C-4DC6-9D69-1D47876192D1}"/>
              </c:ext>
            </c:extLst>
          </c:dPt>
          <c:dLbls>
            <c:dLbl>
              <c:idx val="0"/>
              <c:layout>
                <c:manualLayout>
                  <c:x val="-2.2422974544406428E-2"/>
                  <c:y val="5.9832128262024942E-2"/>
                </c:manualLayout>
              </c:layout>
              <c:tx>
                <c:rich>
                  <a:bodyPr/>
                  <a:lstStyle/>
                  <a:p>
                    <a:fld id="{D8DB9B91-9379-48F6-86CD-D97C37FEA06F}" type="CATEGORYNAME">
                      <a:rPr lang="ru-RU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D1F3F623-6D54-4936-9EEF-AD68A5207E3F}" type="PERCENTAGE">
                      <a:rPr lang="ru-RU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65C-4DC6-9D69-1D47876192D1}"/>
                </c:ext>
              </c:extLst>
            </c:dLbl>
            <c:dLbl>
              <c:idx val="1"/>
              <c:layout>
                <c:manualLayout>
                  <c:x val="-3.6879503216350584E-2"/>
                  <c:y val="1.5894817993195951E-2"/>
                </c:manualLayout>
              </c:layout>
              <c:tx>
                <c:rich>
                  <a:bodyPr/>
                  <a:lstStyle/>
                  <a:p>
                    <a:fld id="{D8B2F648-EE1C-4BDD-9E1C-051FF7A887B0}" type="CATEGORYNAME"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101F746A-4392-43A0-9399-F7856EA74E68}" type="PERCENTAGE">
                      <a:rPr lang="ru-RU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65C-4DC6-9D69-1D47876192D1}"/>
                </c:ext>
              </c:extLst>
            </c:dLbl>
            <c:dLbl>
              <c:idx val="2"/>
              <c:layout>
                <c:manualLayout>
                  <c:x val="-0.10244110272481073"/>
                  <c:y val="-0.16625967985539147"/>
                </c:manualLayout>
              </c:layout>
              <c:tx>
                <c:rich>
                  <a:bodyPr/>
                  <a:lstStyle/>
                  <a:p>
                    <a:fld id="{D993C72B-0853-417F-A5F8-5921D4736BCC}" type="CATEGORYNAME"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B73F1FBF-88A7-479F-9EF6-29B71BDD35DD}" type="PERCENTAGE">
                      <a:rPr lang="ru-RU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65C-4DC6-9D69-1D47876192D1}"/>
                </c:ext>
              </c:extLst>
            </c:dLbl>
            <c:dLbl>
              <c:idx val="3"/>
              <c:layout>
                <c:manualLayout>
                  <c:x val="-8.7360438501571505E-2"/>
                  <c:y val="-0.1979795037788593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65C-4DC6-9D69-1D47876192D1}"/>
                </c:ext>
              </c:extLst>
            </c:dLbl>
            <c:dLbl>
              <c:idx val="4"/>
              <c:layout>
                <c:manualLayout>
                  <c:x val="1.9694919541026378E-2"/>
                  <c:y val="-3.0318327993586299E-2"/>
                </c:manualLayout>
              </c:layout>
              <c:tx>
                <c:rich>
                  <a:bodyPr/>
                  <a:lstStyle/>
                  <a:p>
                    <a:fld id="{9E071156-CA03-4F4E-9932-B91AB1657D25}" type="CATEGORYNAME"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D9151A6C-1C67-444C-9033-E3674641EA39}" type="PERCENTAGE"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265C-4DC6-9D69-1D47876192D1}"/>
                </c:ext>
              </c:extLst>
            </c:dLbl>
            <c:dLbl>
              <c:idx val="5"/>
              <c:layout>
                <c:manualLayout>
                  <c:x val="-4.2661364309995856E-2"/>
                  <c:y val="-0.25172259388596463"/>
                </c:manualLayout>
              </c:layout>
              <c:tx>
                <c:rich>
                  <a:bodyPr/>
                  <a:lstStyle/>
                  <a:p>
                    <a:fld id="{8251ED16-2EE8-46C6-9907-89B6B56B1710}" type="CATEGORYNAME"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7D0460EA-468F-43F1-879A-4C32A95307E5}" type="PERCENTAGE"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265C-4DC6-9D69-1D47876192D1}"/>
                </c:ext>
              </c:extLst>
            </c:dLbl>
            <c:dLbl>
              <c:idx val="6"/>
              <c:layout>
                <c:manualLayout>
                  <c:x val="2.326284294626399E-2"/>
                  <c:y val="-0.12861296192314969"/>
                </c:manualLayout>
              </c:layout>
              <c:tx>
                <c:rich>
                  <a:bodyPr/>
                  <a:lstStyle/>
                  <a:p>
                    <a:fld id="{EB08F1A8-3C4C-49BE-B0A9-06DE36B342E5}" type="CATEGORYNAME"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450DEA45-5977-4E30-89AA-60E70B27F072}" type="PERCENTAGE"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265C-4DC6-9D69-1D47876192D1}"/>
                </c:ext>
              </c:extLst>
            </c:dLbl>
            <c:dLbl>
              <c:idx val="7"/>
              <c:layout>
                <c:manualLayout>
                  <c:x val="0.21345336539936388"/>
                  <c:y val="-0.15094494005170597"/>
                </c:manualLayout>
              </c:layout>
              <c:tx>
                <c:rich>
                  <a:bodyPr/>
                  <a:lstStyle/>
                  <a:p>
                    <a:fld id="{EEE5BC7E-303B-4528-8AB8-FAC9113862A3}" type="CATEGORYNAME"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0BBEF329-0F0C-4937-B258-D16297B9B91F}" type="PERCENTAGE">
                      <a:rPr lang="ru-RU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265C-4DC6-9D69-1D47876192D1}"/>
                </c:ext>
              </c:extLst>
            </c:dLbl>
            <c:dLbl>
              <c:idx val="8"/>
              <c:layout>
                <c:manualLayout>
                  <c:x val="0.23860097411934078"/>
                  <c:y val="7.8878247762260208E-3"/>
                </c:manualLayout>
              </c:layout>
              <c:tx>
                <c:rich>
                  <a:bodyPr/>
                  <a:lstStyle/>
                  <a:p>
                    <a:fld id="{9AEDE551-7047-4832-8B37-25EDABAE6084}" type="CATEGORYNAME"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D95AF626-5176-4315-B539-CD89382A76E3}" type="PERCENTAGE"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265C-4DC6-9D69-1D47876192D1}"/>
                </c:ext>
              </c:extLst>
            </c:dLbl>
            <c:dLbl>
              <c:idx val="9"/>
              <c:layout>
                <c:manualLayout>
                  <c:x val="4.2432830942469059E-2"/>
                  <c:y val="3.5495305326435203E-2"/>
                </c:manualLayout>
              </c:layout>
              <c:tx>
                <c:rich>
                  <a:bodyPr/>
                  <a:lstStyle/>
                  <a:p>
                    <a:fld id="{F1C8C861-6702-4551-8E8B-C15E752F8EA1}" type="CATEGORYNAME"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A1D8BEBA-1DEB-4DC7-BC36-1C50BCA93A38}" type="PERCENTAGE"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265C-4DC6-9D69-1D47876192D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000000"/>
                    </a:solidFill>
                  </a:defRPr>
                </a:pPr>
                <a:endParaRPr lang="ru-BY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Лист1!$A$43:$A$52</c:f>
              <c:strCache>
                <c:ptCount val="10"/>
                <c:pt idx="0">
                  <c:v>Подоходный налог                                 19 433,0тыс.руб.</c:v>
                </c:pt>
                <c:pt idx="1">
                  <c:v>Штрафы и удержания 146,0 тыс.руб.</c:v>
                </c:pt>
                <c:pt idx="2">
                  <c:v>Налоги на прибыль                 5 258,2 тыс.руб.</c:v>
                </c:pt>
                <c:pt idx="3">
                  <c:v>Налог на добавленную стоимость                           2 301,9 тыс.руб. </c:v>
                </c:pt>
                <c:pt idx="4">
                  <c:v>Налог на недвижимость               1 903,9 тыс.руб.</c:v>
                </c:pt>
                <c:pt idx="5">
                  <c:v>Земельный налог                                      840,0 тыс.руб.</c:v>
                </c:pt>
                <c:pt idx="6">
                  <c:v>Налог при упрощенной  системе налогообложения                 1 511,4 тыс.руб.</c:v>
                </c:pt>
                <c:pt idx="7">
                  <c:v>Единый налог с ИП и иных физических лиц 505,9 тыс.руб.</c:v>
                </c:pt>
                <c:pt idx="8">
                  <c:v>Местные налоги и сборы 351,2тыс.руб.</c:v>
                </c:pt>
                <c:pt idx="9">
                  <c:v>Другие платежи                                39 031,4 тыс.руб.</c:v>
                </c:pt>
              </c:strCache>
            </c:strRef>
          </c:cat>
          <c:val>
            <c:numRef>
              <c:f>Лист1!$D$43:$D$52</c:f>
              <c:numCache>
                <c:formatCode>0.0</c:formatCode>
                <c:ptCount val="10"/>
                <c:pt idx="0">
                  <c:v>26.3</c:v>
                </c:pt>
                <c:pt idx="1">
                  <c:v>0.2</c:v>
                </c:pt>
                <c:pt idx="2">
                  <c:v>7.1</c:v>
                </c:pt>
                <c:pt idx="3">
                  <c:v>6.8</c:v>
                </c:pt>
                <c:pt idx="4">
                  <c:v>2.6</c:v>
                </c:pt>
                <c:pt idx="5">
                  <c:v>1.1000000000000001</c:v>
                </c:pt>
                <c:pt idx="6">
                  <c:v>2</c:v>
                </c:pt>
                <c:pt idx="7">
                  <c:v>0.7</c:v>
                </c:pt>
                <c:pt idx="8">
                  <c:v>0.5</c:v>
                </c:pt>
                <c:pt idx="9">
                  <c:v>52.8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265C-4DC6-9D69-1D47876192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31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208498112887607E-3"/>
          <c:y val="1.3648177526605363E-3"/>
          <c:w val="0.817003851575274"/>
          <c:h val="0.84566306066425445"/>
        </c:manualLayout>
      </c:layout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hPercent val="150"/>
      <c:rotY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103997362847422"/>
          <c:y val="0.22853550460205277"/>
          <c:w val="0.68214360704911881"/>
          <c:h val="0.52017497812773406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15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CF7A-4C1B-971E-26382647C09B}"/>
              </c:ext>
            </c:extLst>
          </c:dPt>
          <c:dPt>
            <c:idx val="1"/>
            <c:bubble3D val="0"/>
            <c:explosion val="14"/>
            <c:spPr>
              <a:solidFill>
                <a:srgbClr val="CC00FF"/>
              </a:solidFill>
            </c:spPr>
            <c:extLst>
              <c:ext xmlns:c16="http://schemas.microsoft.com/office/drawing/2014/chart" uri="{C3380CC4-5D6E-409C-BE32-E72D297353CC}">
                <c16:uniqueId val="{00000003-CF7A-4C1B-971E-26382647C09B}"/>
              </c:ext>
            </c:extLst>
          </c:dPt>
          <c:dPt>
            <c:idx val="2"/>
            <c:bubble3D val="0"/>
            <c:explosion val="13"/>
            <c:spPr>
              <a:solidFill>
                <a:srgbClr val="33CC33"/>
              </a:solidFill>
            </c:spPr>
            <c:extLst>
              <c:ext xmlns:c16="http://schemas.microsoft.com/office/drawing/2014/chart" uri="{C3380CC4-5D6E-409C-BE32-E72D297353CC}">
                <c16:uniqueId val="{00000005-CF7A-4C1B-971E-26382647C09B}"/>
              </c:ext>
            </c:extLst>
          </c:dPt>
          <c:dPt>
            <c:idx val="3"/>
            <c:bubble3D val="0"/>
            <c:explosion val="19"/>
            <c:spPr>
              <a:solidFill>
                <a:srgbClr val="663300"/>
              </a:solidFill>
            </c:spPr>
            <c:extLst>
              <c:ext xmlns:c16="http://schemas.microsoft.com/office/drawing/2014/chart" uri="{C3380CC4-5D6E-409C-BE32-E72D297353CC}">
                <c16:uniqueId val="{00000007-CF7A-4C1B-971E-26382647C09B}"/>
              </c:ext>
            </c:extLst>
          </c:dPt>
          <c:dPt>
            <c:idx val="4"/>
            <c:bubble3D val="0"/>
            <c:explosion val="2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9-CF7A-4C1B-971E-26382647C09B}"/>
              </c:ext>
            </c:extLst>
          </c:dPt>
          <c:dPt>
            <c:idx val="5"/>
            <c:bubble3D val="0"/>
            <c:explosion val="20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B-CF7A-4C1B-971E-26382647C09B}"/>
              </c:ext>
            </c:extLst>
          </c:dPt>
          <c:dPt>
            <c:idx val="6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D-CF7A-4C1B-971E-26382647C09B}"/>
              </c:ext>
            </c:extLst>
          </c:dPt>
          <c:dPt>
            <c:idx val="7"/>
            <c:bubble3D val="0"/>
            <c:explosion val="15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F-CF7A-4C1B-971E-26382647C09B}"/>
              </c:ext>
            </c:extLst>
          </c:dPt>
          <c:dLbls>
            <c:dLbl>
              <c:idx val="0"/>
              <c:layout>
                <c:manualLayout>
                  <c:x val="7.7011119134910822E-2"/>
                  <c:y val="-4.2617949857423329E-2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7A-4C1B-971E-26382647C09B}"/>
                </c:ext>
              </c:extLst>
            </c:dLbl>
            <c:dLbl>
              <c:idx val="1"/>
              <c:layout>
                <c:manualLayout>
                  <c:x val="0.14624743675198376"/>
                  <c:y val="5.6331678726518298E-3"/>
                </c:manualLayout>
              </c:layout>
              <c:tx>
                <c:rich>
                  <a:bodyPr rot="0" vert="horz" anchor="ctr" anchorCtr="0"/>
                  <a:lstStyle/>
                  <a:p>
                    <a:pPr>
                      <a:defRPr sz="1400">
                        <a:solidFill>
                          <a:srgbClr val="000000"/>
                        </a:solidFill>
                      </a:defRPr>
                    </a:pPr>
                    <a:fld id="{298E7F25-CEAD-4E55-A1DD-C4E7B1481DED}" type="CATEGORYNAME">
                      <a:rPr lang="ru-RU" sz="1400" dirty="0"/>
                      <a:pPr>
                        <a:defRPr sz="1400">
                          <a:solidFill>
                            <a:srgbClr val="000000"/>
                          </a:solidFill>
                        </a:defRPr>
                      </a:pPr>
                      <a:t>[ИМЯ КАТЕГОРИИ]</a:t>
                    </a:fld>
                    <a:r>
                      <a:rPr lang="ru-RU" sz="1400" baseline="0" dirty="0"/>
                      <a:t>
</a:t>
                    </a:r>
                    <a:fld id="{7723E70F-3C21-4D88-ADA5-D24C93236076}" type="PERCENTAGE">
                      <a:rPr lang="ru-RU" sz="1400" baseline="0" dirty="0"/>
                      <a:pPr>
                        <a:defRPr sz="1400">
                          <a:solidFill>
                            <a:srgbClr val="000000"/>
                          </a:solidFill>
                        </a:defRPr>
                      </a:pPr>
                      <a:t>[ПРОЦЕНТ]</a:t>
                    </a:fld>
                    <a:endParaRPr lang="ru-RU" sz="1400" baseline="0" dirty="0"/>
                  </a:p>
                </c:rich>
              </c:tx>
              <c:numFmt formatCode="0.0%" sourceLinked="0"/>
              <c:spPr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314756693700701"/>
                      <c:h val="0.1468465309410065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F7A-4C1B-971E-26382647C09B}"/>
                </c:ext>
              </c:extLst>
            </c:dLbl>
            <c:dLbl>
              <c:idx val="2"/>
              <c:layout>
                <c:manualLayout>
                  <c:x val="0.18977943422953006"/>
                  <c:y val="5.8211747839983424E-2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026425304595779"/>
                      <c:h val="0.1468465309410065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F7A-4C1B-971E-26382647C09B}"/>
                </c:ext>
              </c:extLst>
            </c:dLbl>
            <c:dLbl>
              <c:idx val="3"/>
              <c:layout>
                <c:manualLayout>
                  <c:x val="6.1460924212023212E-2"/>
                  <c:y val="0.16859807599725388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525619838536458"/>
                      <c:h val="0.125663120764359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F7A-4C1B-971E-26382647C09B}"/>
                </c:ext>
              </c:extLst>
            </c:dLbl>
            <c:dLbl>
              <c:idx val="4"/>
              <c:layout>
                <c:manualLayout>
                  <c:x val="-2.3327270568226473E-2"/>
                  <c:y val="8.6297747543720132E-2"/>
                </c:manualLayout>
              </c:layout>
              <c:tx>
                <c:rich>
                  <a:bodyPr rot="0"/>
                  <a:lstStyle/>
                  <a:p>
                    <a:pPr>
                      <a:defRPr sz="1400">
                        <a:solidFill>
                          <a:srgbClr val="000000"/>
                        </a:solidFill>
                      </a:defRPr>
                    </a:pPr>
                    <a:fld id="{F461F053-C0EB-4DEB-9093-91B41805C142}" type="CATEGORYNAME">
                      <a:rPr lang="ru-RU" sz="1200"/>
                      <a:pPr>
                        <a:defRPr sz="1400">
                          <a:solidFill>
                            <a:srgbClr val="000000"/>
                          </a:solidFill>
                        </a:defRPr>
                      </a:pPr>
                      <a:t>[ИМЯ КАТЕГОРИИ]</a:t>
                    </a:fld>
                    <a:r>
                      <a:rPr lang="ru-RU" sz="1200" baseline="0" dirty="0"/>
                      <a:t>
</a:t>
                    </a:r>
                    <a:fld id="{5CC085DC-3F5B-490B-BFAE-4E87AF9D7CC2}" type="PERCENTAGE">
                      <a:rPr lang="ru-RU" sz="1200" baseline="0"/>
                      <a:pPr>
                        <a:defRPr sz="1400">
                          <a:solidFill>
                            <a:srgbClr val="000000"/>
                          </a:solidFill>
                        </a:defRPr>
                      </a:pPr>
                      <a:t>[ПРОЦЕНТ]</a:t>
                    </a:fld>
                    <a:endParaRPr lang="ru-RU" sz="1200" baseline="0" dirty="0"/>
                  </a:p>
                </c:rich>
              </c:tx>
              <c:numFmt formatCode="0.0%" sourceLinked="0"/>
              <c:spPr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F7A-4C1B-971E-26382647C09B}"/>
                </c:ext>
              </c:extLst>
            </c:dLbl>
            <c:dLbl>
              <c:idx val="5"/>
              <c:layout>
                <c:manualLayout>
                  <c:x val="0"/>
                  <c:y val="-5.4909408213902201E-2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F7A-4C1B-971E-26382647C09B}"/>
                </c:ext>
              </c:extLst>
            </c:dLbl>
            <c:dLbl>
              <c:idx val="6"/>
              <c:layout>
                <c:manualLayout>
                  <c:x val="2.4127400478537616E-2"/>
                  <c:y val="-2.7211952295155609E-2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F7A-4C1B-971E-26382647C09B}"/>
                </c:ext>
              </c:extLst>
            </c:dLbl>
            <c:dLbl>
              <c:idx val="7"/>
              <c:layout>
                <c:manualLayout>
                  <c:x val="-1.4950074991667592E-2"/>
                  <c:y val="-0.14082308755817255"/>
                </c:manualLayout>
              </c:layout>
              <c:numFmt formatCode="0.0%" sourceLinked="0"/>
              <c:spPr/>
              <c:txPr>
                <a:bodyPr rot="0" vert="horz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F7A-4C1B-971E-26382647C09B}"/>
                </c:ext>
              </c:extLst>
            </c:dLbl>
            <c:dLbl>
              <c:idx val="8"/>
              <c:layout>
                <c:manualLayout>
                  <c:x val="-3.8807684719714505E-2"/>
                  <c:y val="8.637665964191226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F7A-4C1B-971E-26382647C09B}"/>
                </c:ext>
              </c:extLst>
            </c:dLbl>
            <c:dLbl>
              <c:idx val="9"/>
              <c:layout>
                <c:manualLayout>
                  <c:x val="0.17266366704161978"/>
                  <c:y val="0.1860031041011515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F7A-4C1B-971E-26382647C09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400">
                    <a:solidFill>
                      <a:srgbClr val="000000"/>
                    </a:solidFill>
                  </a:defRPr>
                </a:pPr>
                <a:endParaRPr lang="ru-BY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Лист1!$A$43:$A$50</c:f>
              <c:strCache>
                <c:ptCount val="8"/>
                <c:pt idx="0">
                  <c:v>Жилищно- коммунальные услуги                           9 178,7 тыс.руб.</c:v>
                </c:pt>
                <c:pt idx="1">
                  <c:v>Общегосударственные расходы     7 455,0 тыс.руб.</c:v>
                </c:pt>
                <c:pt idx="2">
                  <c:v>Национальная экономика                          4 121,8 тыс.руб.</c:v>
                </c:pt>
                <c:pt idx="3">
                  <c:v>Социальная политика                              3 406,7тыс.руб.</c:v>
                </c:pt>
                <c:pt idx="4">
                  <c:v>Физическая культура, спорт культура и средства массовой информации                                                5 477,8 тыс.руб.</c:v>
                </c:pt>
                <c:pt idx="5">
                  <c:v>Образование             26 978 тыс.руб.</c:v>
                </c:pt>
                <c:pt idx="6">
                  <c:v>Прочие расходы            64,0 тыс.руб.</c:v>
                </c:pt>
                <c:pt idx="7">
                  <c:v>Здравоохранение          19 162,2 тыс.руб.</c:v>
                </c:pt>
              </c:strCache>
            </c:strRef>
          </c:cat>
          <c:val>
            <c:numRef>
              <c:f>Лист1!$C$43:$C$50</c:f>
              <c:numCache>
                <c:formatCode>0.0</c:formatCode>
                <c:ptCount val="8"/>
                <c:pt idx="0">
                  <c:v>9178.7000000000007</c:v>
                </c:pt>
                <c:pt idx="1">
                  <c:v>7455</c:v>
                </c:pt>
                <c:pt idx="2">
                  <c:v>4121.8</c:v>
                </c:pt>
                <c:pt idx="3">
                  <c:v>3406.7</c:v>
                </c:pt>
                <c:pt idx="4">
                  <c:v>5477.8</c:v>
                </c:pt>
                <c:pt idx="5">
                  <c:v>26978</c:v>
                </c:pt>
                <c:pt idx="6">
                  <c:v>127.69999999999345</c:v>
                </c:pt>
                <c:pt idx="7">
                  <c:v>19162.2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CF7A-4C1B-971E-26382647C09B}"/>
            </c:ext>
          </c:extLst>
        </c:ser>
        <c:ser>
          <c:idx val="1"/>
          <c:order val="1"/>
          <c:explosion val="8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13-CF7A-4C1B-971E-26382647C09B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14-CF7A-4C1B-971E-26382647C09B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15-CF7A-4C1B-971E-26382647C09B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16-CF7A-4C1B-971E-26382647C09B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17-CF7A-4C1B-971E-26382647C09B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18-CF7A-4C1B-971E-26382647C09B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9-CF7A-4C1B-971E-26382647C09B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A-CF7A-4C1B-971E-26382647C09B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Лист1!$A$43:$A$50</c:f>
              <c:strCache>
                <c:ptCount val="8"/>
                <c:pt idx="0">
                  <c:v>Жилищно- коммунальные услуги                           9 178,7 тыс.руб.</c:v>
                </c:pt>
                <c:pt idx="1">
                  <c:v>Общегосударственные расходы     7 455,0 тыс.руб.</c:v>
                </c:pt>
                <c:pt idx="2">
                  <c:v>Национальная экономика                          4 121,8 тыс.руб.</c:v>
                </c:pt>
                <c:pt idx="3">
                  <c:v>Социальная политика                              3 406,7тыс.руб.</c:v>
                </c:pt>
                <c:pt idx="4">
                  <c:v>Физическая культура, спорт культура и средства массовой информации                                                5 477,8 тыс.руб.</c:v>
                </c:pt>
                <c:pt idx="5">
                  <c:v>Образование             26 978 тыс.руб.</c:v>
                </c:pt>
                <c:pt idx="6">
                  <c:v>Прочие расходы            64,0 тыс.руб.</c:v>
                </c:pt>
                <c:pt idx="7">
                  <c:v>Здравоохранение          19 162,2 тыс.руб.</c:v>
                </c:pt>
              </c:strCache>
            </c:strRef>
          </c:cat>
          <c:val>
            <c:numRef>
              <c:f>Лист1!$D$43:$D$50</c:f>
              <c:numCache>
                <c:formatCode>0.0</c:formatCode>
                <c:ptCount val="8"/>
                <c:pt idx="0">
                  <c:v>12.1</c:v>
                </c:pt>
                <c:pt idx="1">
                  <c:v>9.8000000000000007</c:v>
                </c:pt>
                <c:pt idx="2">
                  <c:v>5.4</c:v>
                </c:pt>
                <c:pt idx="3">
                  <c:v>4.5</c:v>
                </c:pt>
                <c:pt idx="4">
                  <c:v>7.2</c:v>
                </c:pt>
                <c:pt idx="5">
                  <c:v>35.5</c:v>
                </c:pt>
                <c:pt idx="6">
                  <c:v>0.2</c:v>
                </c:pt>
                <c:pt idx="7">
                  <c:v>25.2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CF7A-4C1B-971E-26382647C0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0.6699</cdr:x>
      <cdr:y>0.91806</cdr:y>
    </cdr:from>
    <cdr:to>
      <cdr:x>0.98826</cdr:x>
      <cdr:y>0.99788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6135512" y="6310745"/>
          <a:ext cx="2915802" cy="548680"/>
        </a:xfrm>
        <a:prstGeom xmlns:a="http://schemas.openxmlformats.org/drawingml/2006/main" prst="rect">
          <a:avLst/>
        </a:prstGeom>
        <a:solidFill xmlns:a="http://schemas.openxmlformats.org/drawingml/2006/main">
          <a:srgbClr val="8CB94F"/>
        </a:solidFill>
        <a:ln xmlns:a="http://schemas.openxmlformats.org/drawingml/2006/main" w="6350">
          <a:solidFill>
            <a:schemeClr val="bg2">
              <a:lumMod val="50000"/>
            </a:schemeClr>
          </a:solidFill>
        </a:ln>
        <a:effectLst xmlns:a="http://schemas.openxmlformats.org/drawingml/2006/main">
          <a:outerShdw blurRad="50800" dist="38100" algn="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ВСЕГО –7</a:t>
          </a:r>
          <a:r>
            <a:rPr lang="en-US" sz="1600" b="1" dirty="0">
              <a:solidFill>
                <a:schemeClr val="bg2">
                  <a:lumMod val="50000"/>
                </a:schemeClr>
              </a:solidFill>
            </a:rPr>
            <a:t>3 984,1</a:t>
          </a:r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 </a:t>
          </a:r>
          <a:r>
            <a:rPr lang="ru-RU" sz="1600" b="1" dirty="0" err="1">
              <a:solidFill>
                <a:schemeClr val="bg2">
                  <a:lumMod val="50000"/>
                </a:schemeClr>
              </a:solidFill>
            </a:rPr>
            <a:t>тыс.руб</a:t>
          </a:r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.</a:t>
          </a:r>
        </a:p>
      </cdr:txBody>
    </cdr:sp>
  </cdr:relSizeAnchor>
  <cdr:relSizeAnchor xmlns:cdr="http://schemas.openxmlformats.org/drawingml/2006/chartDrawing">
    <cdr:from>
      <cdr:x>0.00062</cdr:x>
      <cdr:y>0.03323</cdr:y>
    </cdr:from>
    <cdr:to>
      <cdr:x>1</cdr:x>
      <cdr:y>0.20785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5678" y="228409"/>
          <a:ext cx="9153140" cy="1200331"/>
        </a:xfrm>
        <a:prstGeom xmlns:a="http://schemas.openxmlformats.org/drawingml/2006/main" prst="rect">
          <a:avLst/>
        </a:prstGeom>
        <a:solidFill xmlns:a="http://schemas.openxmlformats.org/drawingml/2006/main">
          <a:srgbClr val="8CB94F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91440" tIns="45720" rIns="91440" bIns="45720">
          <a:spAutoFit/>
          <a:scene3d>
            <a:camera prst="orthographicFront"/>
            <a:lightRig rig="threePt" dir="t"/>
          </a:scene3d>
          <a:sp3d extrusionH="57150">
            <a:bevelT w="82550" h="38100" prst="coolSlant"/>
          </a:sp3d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>
              <a:ln w="18000">
                <a:noFill/>
                <a:prstDash val="solid"/>
                <a:miter lim="800000"/>
              </a:ln>
              <a:solidFill>
                <a:srgbClr val="284F1D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Структура собственных доходов бюджета </a:t>
          </a:r>
        </a:p>
        <a:p xmlns:a="http://schemas.openxmlformats.org/drawingml/2006/main">
          <a:pPr algn="ctr"/>
          <a:r>
            <a:rPr lang="ru-RU" sz="2400" b="1" dirty="0" err="1">
              <a:ln w="18000">
                <a:noFill/>
                <a:prstDash val="solid"/>
                <a:miter lim="800000"/>
              </a:ln>
              <a:solidFill>
                <a:srgbClr val="284F1D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Лепельского</a:t>
          </a:r>
          <a:r>
            <a:rPr lang="ru-RU" sz="2400" b="1" dirty="0">
              <a:ln w="18000">
                <a:noFill/>
                <a:prstDash val="solid"/>
                <a:miter lim="800000"/>
              </a:ln>
              <a:solidFill>
                <a:srgbClr val="284F1D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 района</a:t>
          </a:r>
        </a:p>
        <a:p xmlns:a="http://schemas.openxmlformats.org/drawingml/2006/main">
          <a:pPr algn="ctr"/>
          <a:r>
            <a:rPr lang="ru-RU" sz="2400" b="1" dirty="0">
              <a:ln w="18000">
                <a:noFill/>
                <a:prstDash val="solid"/>
                <a:miter lim="800000"/>
              </a:ln>
              <a:solidFill>
                <a:srgbClr val="284F1D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за 2022 год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0.49604</cdr:x>
      <cdr:y>0.5032</cdr:y>
    </cdr:from>
    <cdr:to>
      <cdr:x>0.50916</cdr:x>
      <cdr:y>0.55028</cdr:y>
    </cdr:to>
    <cdr:sp macro="" textlink="">
      <cdr:nvSpPr>
        <cdr:cNvPr id="1024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891753" y="3367543"/>
          <a:ext cx="130902" cy="3437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950" b="0" i="0" strike="noStrike">
              <a:solidFill>
                <a:srgbClr val="000000"/>
              </a:solidFill>
              <a:latin typeface="Arial Cyr"/>
            </a:rPr>
            <a:t> 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0.67316</cdr:x>
      <cdr:y>0.88739</cdr:y>
    </cdr:from>
    <cdr:to>
      <cdr:x>0.9878</cdr:x>
      <cdr:y>0.97829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6048673" y="4768159"/>
          <a:ext cx="2827182" cy="488425"/>
        </a:xfrm>
        <a:prstGeom xmlns:a="http://schemas.openxmlformats.org/drawingml/2006/main" prst="rect">
          <a:avLst/>
        </a:prstGeom>
        <a:solidFill xmlns:a="http://schemas.openxmlformats.org/drawingml/2006/main">
          <a:srgbClr val="8CB94F"/>
        </a:solidFill>
        <a:ln xmlns:a="http://schemas.openxmlformats.org/drawingml/2006/main" w="6350">
          <a:solidFill>
            <a:schemeClr val="bg2">
              <a:lumMod val="50000"/>
            </a:schemeClr>
          </a:solidFill>
        </a:ln>
        <a:effectLst xmlns:a="http://schemas.openxmlformats.org/drawingml/2006/main">
          <a:outerShdw blurRad="50800" dist="38100" algn="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ВСЕГО – 75 </a:t>
          </a:r>
          <a:r>
            <a:rPr lang="en-US" sz="1600" b="1" dirty="0">
              <a:solidFill>
                <a:schemeClr val="bg2">
                  <a:lumMod val="50000"/>
                </a:schemeClr>
              </a:solidFill>
            </a:rPr>
            <a:t>907,9</a:t>
          </a:r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 </a:t>
          </a:r>
          <a:r>
            <a:rPr lang="ru-RU" sz="1600" b="1" dirty="0" err="1">
              <a:solidFill>
                <a:schemeClr val="bg2">
                  <a:lumMod val="50000"/>
                </a:schemeClr>
              </a:solidFill>
            </a:rPr>
            <a:t>тыс.руб</a:t>
          </a:r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.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0.49925</cdr:x>
      <cdr:y>0.50468</cdr:y>
    </cdr:from>
    <cdr:to>
      <cdr:x>0.51114</cdr:x>
      <cdr:y>0.54708</cdr:y>
    </cdr:to>
    <cdr:sp macro="" textlink="">
      <cdr:nvSpPr>
        <cdr:cNvPr id="1024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891753" y="3367543"/>
          <a:ext cx="130902" cy="3437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950" b="0" i="0" strike="noStrike">
              <a:solidFill>
                <a:srgbClr val="000000"/>
              </a:solidFill>
              <a:latin typeface="Arial Cyr"/>
            </a:rPr>
            <a:t>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E43CD145-9A08-4B2A-93B5-C02E3D66AE30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0" tIns="45345" rIns="90690" bIns="4534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0690" tIns="45345" rIns="90690" bIns="4534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3316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3316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720C5A43-80F2-4E96-B345-1DFE785320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843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wave">
          <a:fgClr>
            <a:schemeClr val="bg1">
              <a:lumMod val="20000"/>
              <a:lumOff val="80000"/>
            </a:schemeClr>
          </a:fgClr>
          <a:bgClr>
            <a:schemeClr val="bg2">
              <a:lumMod val="40000"/>
              <a:lumOff val="6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A02026-7BB4-4A6A-A58B-25FBD4906DB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720840"/>
            <a:ext cx="9144000" cy="3400931"/>
          </a:xfrm>
          <a:prstGeom prst="rect">
            <a:avLst/>
          </a:prstGeom>
          <a:solidFill>
            <a:srgbClr val="8CB94F"/>
          </a:solidFill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5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Об итогах</a:t>
            </a:r>
          </a:p>
          <a:p>
            <a:pPr algn="ctr"/>
            <a:r>
              <a:rPr lang="ru-RU" sz="5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исполнения бюджета </a:t>
            </a:r>
          </a:p>
          <a:p>
            <a:pPr algn="ctr"/>
            <a:r>
              <a:rPr lang="ru-RU" sz="5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Лепельского</a:t>
            </a:r>
            <a:r>
              <a:rPr lang="ru-RU" sz="5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района</a:t>
            </a:r>
          </a:p>
          <a:p>
            <a:pPr algn="ctr"/>
            <a:r>
              <a:rPr lang="ru-RU" sz="53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 2022 год</a:t>
            </a:r>
          </a:p>
        </p:txBody>
      </p:sp>
    </p:spTree>
    <p:extLst>
      <p:ext uri="{BB962C8B-B14F-4D97-AF65-F5344CB8AC3E}">
        <p14:creationId xmlns:p14="http://schemas.microsoft.com/office/powerpoint/2010/main" val="879102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9138" y="116632"/>
            <a:ext cx="9153138" cy="1200329"/>
          </a:xfrm>
          <a:prstGeom prst="rect">
            <a:avLst/>
          </a:prstGeom>
          <a:solidFill>
            <a:srgbClr val="8CB94F"/>
          </a:solidFill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Выполнение доходной части бюджета </a:t>
            </a:r>
          </a:p>
          <a:p>
            <a:pPr algn="ctr"/>
            <a:r>
              <a:rPr lang="ru-RU" sz="2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Лепельского</a:t>
            </a:r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района</a:t>
            </a:r>
          </a:p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 2021-2022 </a:t>
            </a:r>
            <a:r>
              <a:rPr lang="ru-RU" sz="2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г.г</a:t>
            </a:r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84340"/>
              </p:ext>
            </p:extLst>
          </p:nvPr>
        </p:nvGraphicFramePr>
        <p:xfrm>
          <a:off x="265431" y="1772816"/>
          <a:ext cx="8604000" cy="4842776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22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8072">
                <a:tc rowSpan="2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Уточненный годовой план</a:t>
                      </a:r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на 2022 год, </a:t>
                      </a:r>
                      <a:r>
                        <a:rPr lang="ru-RU" sz="1400" b="0" baseline="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тыс.руб</a:t>
                      </a:r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sz="14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Факт поступлений, </a:t>
                      </a:r>
                    </a:p>
                    <a:p>
                      <a:pPr algn="ctr"/>
                      <a:r>
                        <a:rPr lang="ru-RU" sz="1400" b="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тыс.руб</a:t>
                      </a:r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Процент выполнения, </a:t>
                      </a:r>
                    </a:p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096"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ru-RU" sz="1600" baseline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за 2021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за 2022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к плану на 2022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к</a:t>
                      </a:r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факту 2021 года</a:t>
                      </a:r>
                      <a:endParaRPr lang="ru-RU" sz="14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6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Собственные доходы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37 418,2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31 523,4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37 743,6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67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в т.ч. налоговые доходы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35 012,9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28 659,5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35 319,9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8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         неналоговые доходы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2 405,3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2 863,9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2 423,7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83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Безвозмездные поступления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36 370,7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29 083,1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36 240,5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58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в т.ч. дотация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31 623,3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24 287,0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31 623,3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5833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Всего доходов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73 788,8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60 606,5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73 984,1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585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671194253"/>
              </p:ext>
            </p:extLst>
          </p:nvPr>
        </p:nvGraphicFramePr>
        <p:xfrm>
          <a:off x="-14818" y="-15964"/>
          <a:ext cx="9158818" cy="6873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7247388"/>
              </p:ext>
            </p:extLst>
          </p:nvPr>
        </p:nvGraphicFramePr>
        <p:xfrm>
          <a:off x="33524" y="1412776"/>
          <a:ext cx="906213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2075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9138" y="116632"/>
            <a:ext cx="9153138" cy="1200329"/>
          </a:xfrm>
          <a:prstGeom prst="rect">
            <a:avLst/>
          </a:prstGeom>
          <a:solidFill>
            <a:srgbClr val="8CB94F"/>
          </a:solidFill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Структура расходной части бюджета </a:t>
            </a:r>
          </a:p>
          <a:p>
            <a:pPr algn="ctr"/>
            <a:r>
              <a:rPr lang="ru-RU" sz="2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Лепельского</a:t>
            </a:r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района</a:t>
            </a:r>
          </a:p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 2022 год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204241061"/>
              </p:ext>
            </p:extLst>
          </p:nvPr>
        </p:nvGraphicFramePr>
        <p:xfrm>
          <a:off x="179511" y="1484784"/>
          <a:ext cx="8985449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7400849"/>
              </p:ext>
            </p:extLst>
          </p:nvPr>
        </p:nvGraphicFramePr>
        <p:xfrm>
          <a:off x="150901" y="980728"/>
          <a:ext cx="8597563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8465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115844"/>
              </p:ext>
            </p:extLst>
          </p:nvPr>
        </p:nvGraphicFramePr>
        <p:xfrm>
          <a:off x="252000" y="1988840"/>
          <a:ext cx="8640000" cy="216000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77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000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Прямой</a:t>
                      </a:r>
                      <a:r>
                        <a:rPr lang="ru-RU" sz="1400" b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долг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Гарантированный долг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Итого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Сумма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Прирост/снижение с начала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Сумма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Прирост/снижение с начала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Сумма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Прирост/снижение с начала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4 718,3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+ 2 386,2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4 309,4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-108,2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9 027,7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2 278,0</a:t>
                      </a:r>
                      <a:endParaRPr lang="ru-RU" sz="14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-9138" y="116632"/>
            <a:ext cx="9153138" cy="830997"/>
          </a:xfrm>
          <a:prstGeom prst="rect">
            <a:avLst/>
          </a:prstGeom>
          <a:solidFill>
            <a:srgbClr val="8CB94F"/>
          </a:solidFill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Долговые обязательства органов местного управления </a:t>
            </a:r>
          </a:p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 </a:t>
            </a:r>
            <a:r>
              <a:rPr lang="ru-RU" sz="2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Лепельскому</a:t>
            </a:r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району на 01.01.2023 года</a:t>
            </a:r>
          </a:p>
        </p:txBody>
      </p:sp>
    </p:spTree>
    <p:extLst>
      <p:ext uri="{BB962C8B-B14F-4D97-AF65-F5344CB8AC3E}">
        <p14:creationId xmlns:p14="http://schemas.microsoft.com/office/powerpoint/2010/main" val="845358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Апекс">
  <a:themeElements>
    <a:clrScheme name="Другая 1">
      <a:dk1>
        <a:srgbClr val="BFBFBF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1843</TotalTime>
  <Words>234</Words>
  <Application>Microsoft Office PowerPoint</Application>
  <PresentationFormat>Экран (4:3)</PresentationFormat>
  <Paragraphs>98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5" baseType="lpstr">
      <vt:lpstr>Arial</vt:lpstr>
      <vt:lpstr>Arial Cyr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TsiuSI</dc:creator>
  <cp:lastModifiedBy>Воблая Ольга Степановна</cp:lastModifiedBy>
  <cp:revision>128</cp:revision>
  <cp:lastPrinted>2023-02-03T09:31:49Z</cp:lastPrinted>
  <dcterms:created xsi:type="dcterms:W3CDTF">2019-04-23T06:52:08Z</dcterms:created>
  <dcterms:modified xsi:type="dcterms:W3CDTF">2023-02-06T13:33:55Z</dcterms:modified>
</cp:coreProperties>
</file>