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CCFFCC"/>
    <a:srgbClr val="669900"/>
    <a:srgbClr val="FFFFFF"/>
    <a:srgbClr val="FF9900"/>
    <a:srgbClr val="00CC00"/>
    <a:srgbClr val="FFCCCC"/>
    <a:srgbClr val="FF00FF"/>
    <a:srgbClr val="CC0099"/>
    <a:srgbClr val="8CB9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overlay val="0"/>
    </c:title>
    <c:autoTitleDeleted val="0"/>
    <c:view3D>
      <c:rotX val="30"/>
      <c:rotY val="17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433195418884833E-2"/>
          <c:y val="0.20055822230084416"/>
          <c:w val="0.76129539859837814"/>
          <c:h val="0.70205081085673415"/>
        </c:manualLayout>
      </c:layout>
      <c:pie3DChart>
        <c:varyColors val="1"/>
        <c:ser>
          <c:idx val="0"/>
          <c:order val="0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bubble3D val="0"/>
            <c:explosion val="2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3B3C-4AF5-88A8-B62CA224366B}"/>
              </c:ext>
            </c:extLst>
          </c:dPt>
          <c:dPt>
            <c:idx val="1"/>
            <c:bubble3D val="0"/>
            <c:explosion val="27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3-3B3C-4AF5-88A8-B62CA224366B}"/>
              </c:ext>
            </c:extLst>
          </c:dPt>
          <c:dPt>
            <c:idx val="2"/>
            <c:bubble3D val="0"/>
            <c:explosion val="21"/>
            <c:extLst>
              <c:ext xmlns:c16="http://schemas.microsoft.com/office/drawing/2014/chart" uri="{C3380CC4-5D6E-409C-BE32-E72D297353CC}">
                <c16:uniqueId val="{00000010-3B3C-4AF5-88A8-B62CA224366B}"/>
              </c:ext>
            </c:extLst>
          </c:dPt>
          <c:dPt>
            <c:idx val="3"/>
            <c:bubble3D val="0"/>
            <c:explosion val="21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5-3B3C-4AF5-88A8-B62CA224366B}"/>
              </c:ext>
            </c:extLst>
          </c:dPt>
          <c:dPt>
            <c:idx val="4"/>
            <c:bubble3D val="0"/>
            <c:explosion val="20"/>
            <c:spPr>
              <a:solidFill>
                <a:srgbClr val="66FF33"/>
              </a:solidFill>
            </c:spPr>
            <c:extLst>
              <c:ext xmlns:c16="http://schemas.microsoft.com/office/drawing/2014/chart" uri="{C3380CC4-5D6E-409C-BE32-E72D297353CC}">
                <c16:uniqueId val="{00000007-3B3C-4AF5-88A8-B62CA224366B}"/>
              </c:ext>
            </c:extLst>
          </c:dPt>
          <c:dPt>
            <c:idx val="5"/>
            <c:bubble3D val="0"/>
            <c:explosion val="19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9-3B3C-4AF5-88A8-B62CA224366B}"/>
              </c:ext>
            </c:extLst>
          </c:dPt>
          <c:dPt>
            <c:idx val="6"/>
            <c:bubble3D val="0"/>
            <c:explosion val="18"/>
            <c:spPr>
              <a:solidFill>
                <a:srgbClr val="996633"/>
              </a:solidFill>
            </c:spPr>
            <c:extLst>
              <c:ext xmlns:c16="http://schemas.microsoft.com/office/drawing/2014/chart" uri="{C3380CC4-5D6E-409C-BE32-E72D297353CC}">
                <c16:uniqueId val="{0000000B-3B3C-4AF5-88A8-B62CA224366B}"/>
              </c:ext>
            </c:extLst>
          </c:dPt>
          <c:dPt>
            <c:idx val="7"/>
            <c:bubble3D val="0"/>
            <c:explosion val="19"/>
            <c:spPr>
              <a:solidFill>
                <a:srgbClr val="FF00FF"/>
              </a:solidFill>
            </c:spPr>
            <c:extLst>
              <c:ext xmlns:c16="http://schemas.microsoft.com/office/drawing/2014/chart" uri="{C3380CC4-5D6E-409C-BE32-E72D297353CC}">
                <c16:uniqueId val="{0000000D-3B3C-4AF5-88A8-B62CA224366B}"/>
              </c:ext>
            </c:extLst>
          </c:dPt>
          <c:dPt>
            <c:idx val="8"/>
            <c:bubble3D val="0"/>
            <c:explosion val="2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F-3B3C-4AF5-88A8-B62CA224366B}"/>
              </c:ext>
            </c:extLst>
          </c:dPt>
          <c:dLbls>
            <c:dLbl>
              <c:idx val="0"/>
              <c:layout>
                <c:manualLayout>
                  <c:x val="-8.1240614236465891E-2"/>
                  <c:y val="3.816211432006335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3C-4AF5-88A8-B62CA224366B}"/>
                </c:ext>
              </c:extLst>
            </c:dLbl>
            <c:dLbl>
              <c:idx val="1"/>
              <c:layout>
                <c:manualLayout>
                  <c:x val="4.714582165515243E-2"/>
                  <c:y val="-9.10384459389080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3C-4AF5-88A8-B62CA224366B}"/>
                </c:ext>
              </c:extLst>
            </c:dLbl>
            <c:dLbl>
              <c:idx val="2"/>
              <c:layout>
                <c:manualLayout>
                  <c:x val="-6.3496949060457358E-2"/>
                  <c:y val="-8.317282429759596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400"/>
                  </a:pPr>
                  <a:endParaRPr lang="ru-BY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B3C-4AF5-88A8-B62CA224366B}"/>
                </c:ext>
              </c:extLst>
            </c:dLbl>
            <c:dLbl>
              <c:idx val="3"/>
              <c:layout>
                <c:manualLayout>
                  <c:x val="0.12081504403734183"/>
                  <c:y val="-0.1528257930940575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3C-4AF5-88A8-B62CA224366B}"/>
                </c:ext>
              </c:extLst>
            </c:dLbl>
            <c:dLbl>
              <c:idx val="4"/>
              <c:layout>
                <c:manualLayout>
                  <c:x val="3.0173107490507951E-2"/>
                  <c:y val="-0.1068219152733416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B3C-4AF5-88A8-B62CA224366B}"/>
                </c:ext>
              </c:extLst>
            </c:dLbl>
            <c:dLbl>
              <c:idx val="5"/>
              <c:layout>
                <c:manualLayout>
                  <c:x val="0.11043925100378674"/>
                  <c:y val="-7.0221490831200162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B3C-4AF5-88A8-B62CA224366B}"/>
                </c:ext>
              </c:extLst>
            </c:dLbl>
            <c:dLbl>
              <c:idx val="6"/>
              <c:layout>
                <c:manualLayout>
                  <c:x val="0.11437687701622623"/>
                  <c:y val="0.171408811567823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3C-4AF5-88A8-B62CA224366B}"/>
                </c:ext>
              </c:extLst>
            </c:dLbl>
            <c:dLbl>
              <c:idx val="7"/>
              <c:layout>
                <c:manualLayout>
                  <c:x val="-0.11480924721945561"/>
                  <c:y val="0.1348776339241811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B3C-4AF5-88A8-B62CA224366B}"/>
                </c:ext>
              </c:extLst>
            </c:dLbl>
            <c:dLbl>
              <c:idx val="8"/>
              <c:layout>
                <c:manualLayout>
                  <c:x val="-0.25649052093840058"/>
                  <c:y val="0.106515832785856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B3C-4AF5-88A8-B62CA224366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9050">
                  <a:solidFill>
                    <a:schemeClr val="bg2">
                      <a:lumMod val="50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Налог на прибыль        5 751,6 тыс.руб.</c:v>
                </c:pt>
                <c:pt idx="1">
                  <c:v>Подоходный налог             23 176,5 тыс.руб.</c:v>
                </c:pt>
                <c:pt idx="2">
                  <c:v>Налог на добавленную стоимость 5 614,5 тыс.руб.</c:v>
                </c:pt>
                <c:pt idx="3">
                  <c:v>Налог на недвижемость                                      2 316,2 тыс.руб.</c:v>
                </c:pt>
                <c:pt idx="4">
                  <c:v>Земельный налог                                        1 137,0 тыс.руб.</c:v>
                </c:pt>
                <c:pt idx="5">
                  <c:v>Налог при упрощенной системе налогооблажения            2 004,6 тыс.руб.</c:v>
                </c:pt>
                <c:pt idx="6">
                  <c:v>Единый налог с индивидуальных предпринимателей и иных физических лиц 763,0 тыс.руб.</c:v>
                </c:pt>
                <c:pt idx="7">
                  <c:v>Компенсации расходов государства 2 585,3 тыс.руб.</c:v>
                </c:pt>
                <c:pt idx="8">
                  <c:v>Прочие                                                          2 475,1 тыс.руб.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5751.6</c:v>
                </c:pt>
                <c:pt idx="1">
                  <c:v>23176.5</c:v>
                </c:pt>
                <c:pt idx="2">
                  <c:v>5614.5</c:v>
                </c:pt>
                <c:pt idx="3">
                  <c:v>2316.1999999999998</c:v>
                </c:pt>
                <c:pt idx="4">
                  <c:v>1137</c:v>
                </c:pt>
                <c:pt idx="5">
                  <c:v>2004.6</c:v>
                </c:pt>
                <c:pt idx="6">
                  <c:v>763</c:v>
                </c:pt>
                <c:pt idx="7">
                  <c:v>2585.3000000000002</c:v>
                </c:pt>
                <c:pt idx="8">
                  <c:v>2851.3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B3C-4AF5-88A8-B62CA224366B}"/>
            </c:ext>
          </c:extLst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Налог на прибыль        5 751,6 тыс.руб.</c:v>
                </c:pt>
                <c:pt idx="1">
                  <c:v>Подоходный налог             23 176,5 тыс.руб.</c:v>
                </c:pt>
                <c:pt idx="2">
                  <c:v>Налог на добавленную стоимость 5 614,5 тыс.руб.</c:v>
                </c:pt>
                <c:pt idx="3">
                  <c:v>Налог на недвижемость                                      2 316,2 тыс.руб.</c:v>
                </c:pt>
                <c:pt idx="4">
                  <c:v>Земельный налог                                        1 137,0 тыс.руб.</c:v>
                </c:pt>
                <c:pt idx="5">
                  <c:v>Налог при упрощенной системе налогооблажения            2 004,6 тыс.руб.</c:v>
                </c:pt>
                <c:pt idx="6">
                  <c:v>Единый налог с индивидуальных предпринимателей и иных физических лиц 763,0 тыс.руб.</c:v>
                </c:pt>
                <c:pt idx="7">
                  <c:v>Компенсации расходов государства 2 585,3 тыс.руб.</c:v>
                </c:pt>
                <c:pt idx="8">
                  <c:v>Прочие                                                          2 475,1 тыс.руб.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12.44935064935065</c:v>
                </c:pt>
                <c:pt idx="1">
                  <c:v>50.165584415584419</c:v>
                </c:pt>
                <c:pt idx="2">
                  <c:v>12.152597402597403</c:v>
                </c:pt>
                <c:pt idx="3">
                  <c:v>5.0134199134199129</c:v>
                </c:pt>
                <c:pt idx="4">
                  <c:v>2.4610389610389611</c:v>
                </c:pt>
                <c:pt idx="5">
                  <c:v>4.3389610389610391</c:v>
                </c:pt>
                <c:pt idx="6">
                  <c:v>1.6515151515151514</c:v>
                </c:pt>
                <c:pt idx="7">
                  <c:v>5.5958874458874464</c:v>
                </c:pt>
                <c:pt idx="8">
                  <c:v>6.1716450216450216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B3C-4AF5-88A8-B62CA224366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solidFill>
            <a:schemeClr val="bg2">
              <a:lumMod val="50000"/>
            </a:schemeClr>
          </a:solidFill>
        </a:defRPr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70"/>
      <c:depthPercent val="100"/>
      <c:rAngAx val="0"/>
      <c:perspective val="7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314085739282589E-3"/>
          <c:y val="0.14408857679873088"/>
          <c:w val="0.77897637795275598"/>
          <c:h val="0.758786528382099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9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D6CA-4376-BE5C-4456FAE6F800}"/>
              </c:ext>
            </c:extLst>
          </c:dPt>
          <c:dPt>
            <c:idx val="1"/>
            <c:bubble3D val="0"/>
            <c:spPr>
              <a:solidFill>
                <a:srgbClr val="FF00FF"/>
              </a:solidFill>
            </c:spPr>
            <c:extLst>
              <c:ext xmlns:c16="http://schemas.microsoft.com/office/drawing/2014/chart" uri="{C3380CC4-5D6E-409C-BE32-E72D297353CC}">
                <c16:uniqueId val="{00000003-D6CA-4376-BE5C-4456FAE6F800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D6CA-4376-BE5C-4456FAE6F800}"/>
              </c:ext>
            </c:extLst>
          </c:dPt>
          <c:dPt>
            <c:idx val="3"/>
            <c:bubble3D val="0"/>
            <c:spPr>
              <a:solidFill>
                <a:srgbClr val="FFFFFF"/>
              </a:solidFill>
            </c:spPr>
            <c:extLst>
              <c:ext xmlns:c16="http://schemas.microsoft.com/office/drawing/2014/chart" uri="{C3380CC4-5D6E-409C-BE32-E72D297353CC}">
                <c16:uniqueId val="{00000007-D6CA-4376-BE5C-4456FAE6F800}"/>
              </c:ext>
            </c:extLst>
          </c:dPt>
          <c:dPt>
            <c:idx val="4"/>
            <c:bubble3D val="0"/>
            <c:spPr>
              <a:solidFill>
                <a:srgbClr val="99FFCC"/>
              </a:solidFill>
            </c:spPr>
            <c:extLst>
              <c:ext xmlns:c16="http://schemas.microsoft.com/office/drawing/2014/chart" uri="{C3380CC4-5D6E-409C-BE32-E72D297353CC}">
                <c16:uniqueId val="{00000009-D6CA-4376-BE5C-4456FAE6F800}"/>
              </c:ext>
            </c:extLst>
          </c:dPt>
          <c:dPt>
            <c:idx val="5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B-D6CA-4376-BE5C-4456FAE6F800}"/>
              </c:ext>
            </c:extLst>
          </c:dPt>
          <c:dPt>
            <c:idx val="6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D-D6CA-4376-BE5C-4456FAE6F800}"/>
              </c:ext>
            </c:extLst>
          </c:dPt>
          <c:dPt>
            <c:idx val="7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F-D6CA-4376-BE5C-4456FAE6F800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11-D6CA-4376-BE5C-4456FAE6F800}"/>
              </c:ext>
            </c:extLst>
          </c:dPt>
          <c:dPt>
            <c:idx val="9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13-D6CA-4376-BE5C-4456FAE6F800}"/>
              </c:ext>
            </c:extLst>
          </c:dPt>
          <c:dLbls>
            <c:dLbl>
              <c:idx val="0"/>
              <c:layout>
                <c:manualLayout>
                  <c:x val="0.1110792869641295"/>
                  <c:y val="-0.1159384382441029"/>
                </c:manualLayout>
              </c:layout>
              <c:tx>
                <c:rich>
                  <a:bodyPr/>
                  <a:lstStyle/>
                  <a:p>
                    <a:fld id="{431E13F7-84C3-4E03-AC18-AD44E571E2A9}" type="CATEGORYNAME">
                      <a:rPr lang="ru-RU" sz="1800">
                        <a:solidFill>
                          <a:schemeClr val="tx1"/>
                        </a:solidFill>
                      </a:rPr>
                      <a:pPr/>
                      <a:t>[ИМЯ КАТЕГОРИИ]</a:t>
                    </a:fld>
                    <a:r>
                      <a:rPr lang="ru-RU" sz="1800" baseline="0" dirty="0">
                        <a:solidFill>
                          <a:schemeClr val="tx1"/>
                        </a:solidFill>
                      </a:rPr>
                      <a:t>
</a:t>
                    </a:r>
                    <a:fld id="{DD90D543-D4CE-47B0-A7C9-515B9BA4C91F}" type="PERCENTAGE">
                      <a:rPr lang="ru-RU" sz="1800" baseline="0">
                        <a:solidFill>
                          <a:schemeClr val="tx1"/>
                        </a:solidFill>
                      </a:rPr>
                      <a:pPr/>
                      <a:t>[ПРОЦЕНТ]</a:t>
                    </a:fld>
                    <a:endParaRPr lang="ru-RU" sz="1800" baseline="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6CA-4376-BE5C-4456FAE6F800}"/>
                </c:ext>
              </c:extLst>
            </c:dLbl>
            <c:dLbl>
              <c:idx val="1"/>
              <c:layout>
                <c:manualLayout>
                  <c:x val="-0.17049770341207349"/>
                  <c:y val="-2.775126662428617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CA-4376-BE5C-4456FAE6F800}"/>
                </c:ext>
              </c:extLst>
            </c:dLbl>
            <c:dLbl>
              <c:idx val="2"/>
              <c:layout>
                <c:manualLayout>
                  <c:x val="-5.3516294838145337E-2"/>
                  <c:y val="-0.144392815397095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CA-4376-BE5C-4456FAE6F800}"/>
                </c:ext>
              </c:extLst>
            </c:dLbl>
            <c:dLbl>
              <c:idx val="3"/>
              <c:layout>
                <c:manualLayout>
                  <c:x val="8.2532480314960521E-2"/>
                  <c:y val="-0.269588679500268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CA-4376-BE5C-4456FAE6F800}"/>
                </c:ext>
              </c:extLst>
            </c:dLbl>
            <c:dLbl>
              <c:idx val="4"/>
              <c:layout>
                <c:manualLayout>
                  <c:x val="7.9738188976377952E-2"/>
                  <c:y val="-0.155871014936602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CA-4376-BE5C-4456FAE6F800}"/>
                </c:ext>
              </c:extLst>
            </c:dLbl>
            <c:dLbl>
              <c:idx val="5"/>
              <c:layout>
                <c:manualLayout>
                  <c:x val="6.9240485564304358E-2"/>
                  <c:y val="7.1722988907225386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CA-4376-BE5C-4456FAE6F800}"/>
                </c:ext>
              </c:extLst>
            </c:dLbl>
            <c:dLbl>
              <c:idx val="6"/>
              <c:layout>
                <c:manualLayout>
                  <c:x val="3.3114610673665792E-2"/>
                  <c:y val="0.1012922912662679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6CA-4376-BE5C-4456FAE6F800}"/>
                </c:ext>
              </c:extLst>
            </c:dLbl>
            <c:dLbl>
              <c:idx val="7"/>
              <c:layout>
                <c:manualLayout>
                  <c:x val="-0.15336570428696414"/>
                  <c:y val="5.668502967923166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6CA-4376-BE5C-4456FAE6F800}"/>
                </c:ext>
              </c:extLst>
            </c:dLbl>
            <c:dLbl>
              <c:idx val="8"/>
              <c:layout>
                <c:manualLayout>
                  <c:x val="8.8551071741032369E-2"/>
                  <c:y val="-2.92247227310607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6CA-4376-BE5C-4456FAE6F800}"/>
                </c:ext>
              </c:extLst>
            </c:dLbl>
            <c:dLbl>
              <c:idx val="9"/>
              <c:layout>
                <c:manualLayout>
                  <c:x val="-0.1876196412948381"/>
                  <c:y val="1.81070711437589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6CA-4376-BE5C-4456FAE6F8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2">
                        <a:lumMod val="50000"/>
                      </a:schemeClr>
                    </a:solidFill>
                  </a:defRPr>
                </a:pPr>
                <a:endParaRPr lang="ru-B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chemeClr val="bg2">
                      <a:lumMod val="50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Образование                                                     30 000,5 тыс.руб.</c:v>
                </c:pt>
                <c:pt idx="1">
                  <c:v>Здравоохранение                                           21 884,6 тыс.руб.</c:v>
                </c:pt>
                <c:pt idx="2">
                  <c:v>Общегосударственная деятельность                  7 224,7 тыс.руб.</c:v>
                </c:pt>
                <c:pt idx="3">
                  <c:v>Социальная политика                                                       3 721,6 тыс.руб.</c:v>
                </c:pt>
                <c:pt idx="4">
                  <c:v>Национальная экономика                                                 2 058,8тыс. руб.</c:v>
                </c:pt>
                <c:pt idx="5">
                  <c:v>Жилищно-коммунальные услуги                                    9713,7 тыс.руб.</c:v>
                </c:pt>
                <c:pt idx="6">
                  <c:v>Прочие расходы                                                             117,5 тыс.руб.</c:v>
                </c:pt>
                <c:pt idx="7">
                  <c:v>Физкультура, спорт, культура, СМИ                               4267,7тыс.руб. 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37.975028037761739</c:v>
                </c:pt>
                <c:pt idx="1">
                  <c:v>27.701814922924633</c:v>
                </c:pt>
                <c:pt idx="2">
                  <c:v>9.1451204168069591</c:v>
                </c:pt>
                <c:pt idx="3">
                  <c:v>4.7108502973395128</c:v>
                </c:pt>
                <c:pt idx="4">
                  <c:v>2.6060561565355198</c:v>
                </c:pt>
                <c:pt idx="5">
                  <c:v>12.295729399523548</c:v>
                </c:pt>
                <c:pt idx="6">
                  <c:v>0.16328989906406349</c:v>
                </c:pt>
                <c:pt idx="7">
                  <c:v>5.4021108700440248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6CA-4376-BE5C-4456FAE6F800}"/>
            </c:ext>
          </c:extLst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19050">
                  <a:solidFill>
                    <a:schemeClr val="bg2">
                      <a:lumMod val="50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Образование                                                     30 000,5 тыс.руб.</c:v>
                </c:pt>
                <c:pt idx="1">
                  <c:v>Здравоохранение                                           21 884,6 тыс.руб.</c:v>
                </c:pt>
                <c:pt idx="2">
                  <c:v>Общегосударственная деятельность                  7 224,7 тыс.руб.</c:v>
                </c:pt>
                <c:pt idx="3">
                  <c:v>Социальная политика                                                       3 721,6 тыс.руб.</c:v>
                </c:pt>
                <c:pt idx="4">
                  <c:v>Национальная экономика                                                 2 058,8тыс. руб.</c:v>
                </c:pt>
                <c:pt idx="5">
                  <c:v>Жилищно-коммунальные услуги                                    9713,7 тыс.руб.</c:v>
                </c:pt>
                <c:pt idx="6">
                  <c:v>Прочие расходы                                                             117,5 тыс.руб.</c:v>
                </c:pt>
                <c:pt idx="7">
                  <c:v>Физкультура, спорт, культура, СМИ                               4267,7тыс.руб. 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30000.5</c:v>
                </c:pt>
                <c:pt idx="1">
                  <c:v>21884.6</c:v>
                </c:pt>
                <c:pt idx="2">
                  <c:v>7224.7</c:v>
                </c:pt>
                <c:pt idx="3">
                  <c:v>3721.6</c:v>
                </c:pt>
                <c:pt idx="4">
                  <c:v>2058.8000000000002</c:v>
                </c:pt>
                <c:pt idx="5">
                  <c:v>9713.7000000000007</c:v>
                </c:pt>
                <c:pt idx="6" formatCode="0.0">
                  <c:v>129.00000000000455</c:v>
                </c:pt>
                <c:pt idx="7">
                  <c:v>4267.7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D6CA-4376-BE5C-4456FAE6F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6B1B24-A4E8-4F70-A9F4-9AB1AD97E318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FEEAFF-AD9A-4D74-AE23-E726D24C3959}">
      <dgm:prSet phldrT="[Текст]" custT="1"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Государственные программы </a:t>
          </a:r>
        </a:p>
        <a:p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 73 126,7 </a:t>
          </a:r>
          <a:r>
            <a:rPr lang="ru-RU" sz="1400" b="1" dirty="0" err="1">
              <a:solidFill>
                <a:schemeClr val="bg2">
                  <a:lumMod val="50000"/>
                </a:schemeClr>
              </a:solidFill>
            </a:rPr>
            <a:t>тыс.рублей</a:t>
          </a:r>
          <a:r>
            <a:rPr lang="ru-RU" sz="1400" b="1" dirty="0">
              <a:solidFill>
                <a:schemeClr val="bg2">
                  <a:lumMod val="50000"/>
                </a:schemeClr>
              </a:solidFill>
            </a:rPr>
            <a:t> 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(92,33% расходов бюджета</a:t>
          </a:r>
          <a:r>
            <a:rPr lang="ru-RU" sz="1800" b="1" dirty="0">
              <a:solidFill>
                <a:schemeClr val="bg2">
                  <a:lumMod val="50000"/>
                </a:schemeClr>
              </a:solidFill>
            </a:rPr>
            <a:t>)</a:t>
          </a:r>
        </a:p>
      </dgm:t>
    </dgm:pt>
    <dgm:pt modelId="{1D1534D6-65AD-40F9-93AF-BA8A6529D85D}" type="parTrans" cxnId="{2CBC3C2E-0E1A-4487-8133-E773235AC0D9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5F7EDCDE-A7D4-42BE-8661-B50F1AF00DCA}" type="sibTrans" cxnId="{2CBC3C2E-0E1A-4487-8133-E773235AC0D9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D96DCA4A-FC3F-4DED-B49C-C41E33E9F354}">
      <dgm:prSet phldrT="[Текст]" custT="1"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Образование и молодежная политика </a:t>
          </a:r>
        </a:p>
        <a:p>
          <a:r>
            <a:rPr lang="en-US" sz="1400" b="1" dirty="0">
              <a:solidFill>
                <a:srgbClr val="002060"/>
              </a:solidFill>
            </a:rPr>
            <a:t>30 569,0</a:t>
          </a:r>
          <a:r>
            <a:rPr lang="ru-RU" sz="1400" b="1" dirty="0">
              <a:solidFill>
                <a:srgbClr val="002060"/>
              </a:solidFill>
            </a:rPr>
            <a:t> </a:t>
          </a:r>
          <a:r>
            <a:rPr lang="ru-RU" sz="1400" b="1" dirty="0" err="1">
              <a:solidFill>
                <a:srgbClr val="002060"/>
              </a:solidFill>
            </a:rPr>
            <a:t>тыс.руб</a:t>
          </a:r>
          <a:r>
            <a:rPr lang="ru-RU" sz="1400" b="1" dirty="0">
              <a:solidFill>
                <a:srgbClr val="002060"/>
              </a:solidFill>
            </a:rPr>
            <a:t>. </a:t>
          </a:r>
        </a:p>
      </dgm:t>
    </dgm:pt>
    <dgm:pt modelId="{4E7AE0A6-A067-49B2-AD17-FA388F77F938}" type="parTrans" cxnId="{ACDC9641-F861-4C1B-A420-7184010A4F8B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9A73A9E3-7494-4AC8-9CC4-46F3692F7A7F}" type="sibTrans" cxnId="{ACDC9641-F861-4C1B-A420-7184010A4F8B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F51B889D-667C-4945-99FB-E30E4CE2A68F}">
      <dgm:prSet phldrT="[Текст]" custT="1"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Физическая культура и спорта </a:t>
          </a:r>
        </a:p>
        <a:p>
          <a:r>
            <a:rPr lang="en-US" sz="1400" b="1" dirty="0">
              <a:solidFill>
                <a:srgbClr val="002060"/>
              </a:solidFill>
            </a:rPr>
            <a:t>820,8 </a:t>
          </a:r>
          <a:r>
            <a:rPr lang="ru-RU" sz="1400" b="1" dirty="0" err="1">
              <a:solidFill>
                <a:srgbClr val="002060"/>
              </a:solidFill>
            </a:rPr>
            <a:t>тыс.руб</a:t>
          </a:r>
          <a:r>
            <a:rPr lang="ru-RU" sz="1400" b="1" dirty="0">
              <a:solidFill>
                <a:srgbClr val="002060"/>
              </a:solidFill>
            </a:rPr>
            <a:t>.</a:t>
          </a:r>
        </a:p>
      </dgm:t>
    </dgm:pt>
    <dgm:pt modelId="{9DA8531C-53D2-40D9-BA2C-C20D1EF13A60}" type="parTrans" cxnId="{A2F641CE-F2A1-41DA-99DA-C2E1D7060D2D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0EBEA346-087E-4564-8F64-099FEBC545CD}" type="sibTrans" cxnId="{A2F641CE-F2A1-41DA-99DA-C2E1D7060D2D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5920D7A0-9661-49CC-AD17-5FB1CBFD07C9}">
      <dgm:prSet phldrT="[Текст]" custT="1"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Земельно-имущественные отношения          5,0 тыс. руб.</a:t>
          </a:r>
        </a:p>
      </dgm:t>
    </dgm:pt>
    <dgm:pt modelId="{E55BFEDE-7F35-4E61-89B7-FD2508C73828}" type="parTrans" cxnId="{AC89F479-0CF2-43D4-BB86-C951939B0E2C}">
      <dgm:prSet/>
      <dgm:spPr>
        <a:solidFill>
          <a:srgbClr val="8CB94F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47DA2748-1F6F-4B4F-9542-3FF510287A0F}" type="sibTrans" cxnId="{AC89F479-0CF2-43D4-BB86-C951939B0E2C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873ED1D5-137E-428E-8EF0-6E0A305785EF}">
      <dgm:prSet phldrT="[Текст]" custT="1"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ru-RU" sz="1200" b="1" dirty="0">
              <a:solidFill>
                <a:srgbClr val="002060"/>
              </a:solidFill>
            </a:rPr>
            <a:t>Охрана окружающей среды и устойчивое использование природных ресурсов             19,</a:t>
          </a:r>
          <a:r>
            <a:rPr lang="en-US" sz="1200" b="1" dirty="0">
              <a:solidFill>
                <a:srgbClr val="002060"/>
              </a:solidFill>
            </a:rPr>
            <a:t>5</a:t>
          </a:r>
          <a:r>
            <a:rPr lang="ru-RU" sz="1200" b="1" dirty="0">
              <a:solidFill>
                <a:srgbClr val="002060"/>
              </a:solidFill>
            </a:rPr>
            <a:t> </a:t>
          </a:r>
          <a:r>
            <a:rPr lang="ru-RU" sz="1200" b="1" dirty="0" err="1">
              <a:solidFill>
                <a:srgbClr val="002060"/>
              </a:solidFill>
            </a:rPr>
            <a:t>тыс.руб</a:t>
          </a:r>
          <a:r>
            <a:rPr lang="ru-RU" sz="1200" b="1" dirty="0">
              <a:solidFill>
                <a:srgbClr val="002060"/>
              </a:solidFill>
            </a:rPr>
            <a:t>.</a:t>
          </a:r>
        </a:p>
      </dgm:t>
    </dgm:pt>
    <dgm:pt modelId="{AC0AC219-A836-4FB1-AE06-D5141F02B271}" type="parTrans" cxnId="{D8E8E0F1-FE5F-4AFF-B41D-ED29120D9E25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E704564B-924D-4FDC-B38D-B7F3AA8222F3}" type="sibTrans" cxnId="{D8E8E0F1-FE5F-4AFF-B41D-ED29120D9E25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FF5B0EAE-E8E6-4B68-A39D-F6FC3944F264}">
      <dgm:prSet phldrT="[Текст]" custT="1"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Здоровье народа и демографическая безопасность          </a:t>
          </a:r>
          <a:r>
            <a:rPr lang="en-US" sz="1400" b="1" dirty="0">
              <a:solidFill>
                <a:srgbClr val="002060"/>
              </a:solidFill>
            </a:rPr>
            <a:t>21 975,1 </a:t>
          </a:r>
          <a:r>
            <a:rPr lang="ru-RU" sz="1400" b="1" dirty="0" err="1">
              <a:solidFill>
                <a:srgbClr val="002060"/>
              </a:solidFill>
            </a:rPr>
            <a:t>тыс.руб</a:t>
          </a:r>
          <a:r>
            <a:rPr lang="ru-RU" sz="1400" b="1" dirty="0">
              <a:solidFill>
                <a:srgbClr val="002060"/>
              </a:solidFill>
            </a:rPr>
            <a:t>.</a:t>
          </a:r>
        </a:p>
      </dgm:t>
    </dgm:pt>
    <dgm:pt modelId="{ACDD794F-B51E-48C4-898F-CB85CECBC874}" type="parTrans" cxnId="{B40C41EE-14DF-4B98-9D4D-8182175BD16D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C9DD999F-AB53-4839-BA28-DC31CCE1446C}" type="sibTrans" cxnId="{B40C41EE-14DF-4B98-9D4D-8182175BD16D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39EDE6F8-78F1-4170-BDBB-AA95621D2E9F}">
      <dgm:prSet phldrT="[Текст]" custT="1"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Культура Беларуси </a:t>
          </a:r>
        </a:p>
        <a:p>
          <a:r>
            <a:rPr lang="ru-RU" sz="1400" b="1" dirty="0">
              <a:solidFill>
                <a:srgbClr val="002060"/>
              </a:solidFill>
            </a:rPr>
            <a:t>3 </a:t>
          </a:r>
          <a:r>
            <a:rPr lang="en-US" sz="1400" b="1" dirty="0">
              <a:solidFill>
                <a:srgbClr val="002060"/>
              </a:solidFill>
            </a:rPr>
            <a:t>476,8</a:t>
          </a:r>
          <a:r>
            <a:rPr lang="ru-RU" sz="1400" b="1" dirty="0">
              <a:solidFill>
                <a:srgbClr val="002060"/>
              </a:solidFill>
            </a:rPr>
            <a:t> </a:t>
          </a:r>
          <a:r>
            <a:rPr lang="ru-RU" sz="1400" b="1" dirty="0" err="1">
              <a:solidFill>
                <a:srgbClr val="002060"/>
              </a:solidFill>
            </a:rPr>
            <a:t>тыс.руб</a:t>
          </a:r>
          <a:r>
            <a:rPr lang="ru-RU" sz="1400" b="1" dirty="0">
              <a:solidFill>
                <a:srgbClr val="002060"/>
              </a:solidFill>
            </a:rPr>
            <a:t>.</a:t>
          </a:r>
        </a:p>
      </dgm:t>
    </dgm:pt>
    <dgm:pt modelId="{81BE0652-9DA5-4D4C-A9E5-9C731314602C}" type="parTrans" cxnId="{E53DF2C3-4F0F-4708-A3A5-E883A0D27D95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32153F53-44B1-4C5A-A4D3-871E8AF4F66E}" type="sibTrans" cxnId="{E53DF2C3-4F0F-4708-A3A5-E883A0D27D95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8A3C39A7-99A6-4CBA-913A-C8CDE7D0506A}">
      <dgm:prSet phldrT="[Текст]" custT="1"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Аграрный бизнес </a:t>
          </a:r>
        </a:p>
        <a:p>
          <a:r>
            <a:rPr lang="ru-RU" sz="1400" b="1" dirty="0">
              <a:solidFill>
                <a:srgbClr val="002060"/>
              </a:solidFill>
            </a:rPr>
            <a:t>на 2021-2025 годы </a:t>
          </a:r>
        </a:p>
        <a:p>
          <a:r>
            <a:rPr lang="en-US" sz="1400" b="1" dirty="0">
              <a:solidFill>
                <a:srgbClr val="002060"/>
              </a:solidFill>
            </a:rPr>
            <a:t>1 258,9</a:t>
          </a:r>
          <a:r>
            <a:rPr lang="ru-RU" sz="1400" b="1" dirty="0">
              <a:solidFill>
                <a:srgbClr val="002060"/>
              </a:solidFill>
            </a:rPr>
            <a:t> </a:t>
          </a:r>
          <a:r>
            <a:rPr lang="ru-RU" sz="1400" b="1" dirty="0" err="1">
              <a:solidFill>
                <a:srgbClr val="002060"/>
              </a:solidFill>
            </a:rPr>
            <a:t>тыс.руб</a:t>
          </a:r>
          <a:r>
            <a:rPr lang="ru-RU" sz="1400" b="1" dirty="0">
              <a:solidFill>
                <a:srgbClr val="002060"/>
              </a:solidFill>
            </a:rPr>
            <a:t>.</a:t>
          </a:r>
        </a:p>
      </dgm:t>
    </dgm:pt>
    <dgm:pt modelId="{9374DA15-97D5-4A51-AF67-4989CD94ADD3}" type="parTrans" cxnId="{EAAEB9F2-BF9A-4E15-B6FA-F7FB2B1122CD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643A1D98-CBE5-4975-A681-26D32586B7E8}" type="sibTrans" cxnId="{EAAEB9F2-BF9A-4E15-B6FA-F7FB2B1122CD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EE11A2CB-062E-4020-B574-24F259A45C5D}">
      <dgm:prSet phldrT="[Текст]" custT="1"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200" b="1" dirty="0">
              <a:solidFill>
                <a:srgbClr val="002060"/>
              </a:solidFill>
            </a:rPr>
            <a:t>Социальная защита </a:t>
          </a:r>
        </a:p>
        <a:p>
          <a:r>
            <a:rPr lang="en-US" sz="1200" b="1" dirty="0">
              <a:solidFill>
                <a:srgbClr val="002060"/>
              </a:solidFill>
            </a:rPr>
            <a:t>3 012,7</a:t>
          </a:r>
          <a:r>
            <a:rPr lang="ru-RU" sz="1200" b="1" dirty="0">
              <a:solidFill>
                <a:srgbClr val="002060"/>
              </a:solidFill>
            </a:rPr>
            <a:t> </a:t>
          </a:r>
          <a:r>
            <a:rPr lang="ru-RU" sz="1200" b="1" dirty="0" err="1">
              <a:solidFill>
                <a:srgbClr val="002060"/>
              </a:solidFill>
            </a:rPr>
            <a:t>тыс.руб</a:t>
          </a:r>
          <a:r>
            <a:rPr lang="ru-RU" sz="1200" b="1" dirty="0">
              <a:solidFill>
                <a:srgbClr val="002060"/>
              </a:solidFill>
            </a:rPr>
            <a:t>.</a:t>
          </a:r>
        </a:p>
      </dgm:t>
    </dgm:pt>
    <dgm:pt modelId="{8DCB2135-5B47-42A0-B0E0-4815725398EB}" type="parTrans" cxnId="{BB26FA05-55BF-44D4-8192-84AF6C60886F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BA18CF1C-6932-4E7E-8521-84743BF85A1C}" type="sibTrans" cxnId="{BB26FA05-55BF-44D4-8192-84AF6C60886F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9A668DA8-CFE5-459C-B078-7094B098266E}">
      <dgm:prSet phldrT="[Текст]" custT="1"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200" b="1" dirty="0">
              <a:solidFill>
                <a:srgbClr val="002060"/>
              </a:solidFill>
            </a:rPr>
            <a:t>Строительство жилья </a:t>
          </a:r>
        </a:p>
        <a:p>
          <a:r>
            <a:rPr lang="ru-RU" sz="1200" b="1" dirty="0">
              <a:solidFill>
                <a:srgbClr val="002060"/>
              </a:solidFill>
            </a:rPr>
            <a:t>3</a:t>
          </a:r>
          <a:r>
            <a:rPr lang="en-US" sz="1200" b="1" dirty="0">
              <a:solidFill>
                <a:srgbClr val="002060"/>
              </a:solidFill>
            </a:rPr>
            <a:t>5</a:t>
          </a:r>
          <a:r>
            <a:rPr lang="ru-RU" sz="1200" b="1" dirty="0">
              <a:solidFill>
                <a:srgbClr val="002060"/>
              </a:solidFill>
            </a:rPr>
            <a:t>,0 </a:t>
          </a:r>
          <a:r>
            <a:rPr lang="ru-RU" sz="1200" b="1" dirty="0" err="1">
              <a:solidFill>
                <a:srgbClr val="002060"/>
              </a:solidFill>
            </a:rPr>
            <a:t>тыс.руб</a:t>
          </a:r>
          <a:r>
            <a:rPr lang="ru-RU" sz="1200" b="1" dirty="0">
              <a:solidFill>
                <a:srgbClr val="002060"/>
              </a:solidFill>
            </a:rPr>
            <a:t>.</a:t>
          </a:r>
        </a:p>
      </dgm:t>
    </dgm:pt>
    <dgm:pt modelId="{223B0D2F-E8F9-467A-B322-5637211D1429}" type="parTrans" cxnId="{7B492AC2-6C1B-470C-B0F0-28A4E5525CD9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2ACB1F72-D14A-43F1-9396-DB3497000AE7}" type="sibTrans" cxnId="{7B492AC2-6C1B-470C-B0F0-28A4E5525CD9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3C2FE96B-BED8-4AF8-9709-9F61A0E6D6FB}">
      <dgm:prSet phldrT="[Текст]" custT="1"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="1" dirty="0">
              <a:solidFill>
                <a:srgbClr val="002060"/>
              </a:solidFill>
            </a:rPr>
            <a:t>Транспортный комплекс </a:t>
          </a:r>
        </a:p>
        <a:p>
          <a:r>
            <a:rPr lang="ru-RU" sz="1400" b="1" dirty="0">
              <a:solidFill>
                <a:srgbClr val="002060"/>
              </a:solidFill>
            </a:rPr>
            <a:t>225,0 </a:t>
          </a:r>
          <a:r>
            <a:rPr lang="ru-RU" sz="1400" b="1" dirty="0" err="1">
              <a:solidFill>
                <a:srgbClr val="002060"/>
              </a:solidFill>
            </a:rPr>
            <a:t>тыс.руб</a:t>
          </a:r>
          <a:r>
            <a:rPr lang="ru-RU" sz="1400" b="1" dirty="0">
              <a:solidFill>
                <a:srgbClr val="002060"/>
              </a:solidFill>
            </a:rPr>
            <a:t>.</a:t>
          </a:r>
        </a:p>
      </dgm:t>
    </dgm:pt>
    <dgm:pt modelId="{49BDE489-1112-4F1F-A955-29B579C28A9F}" type="parTrans" cxnId="{6456F249-DCAA-41FC-B9AC-B8A3629F4346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4FC00550-EE47-4B28-883D-9B170AE2F0BD}" type="sibTrans" cxnId="{6456F249-DCAA-41FC-B9AC-B8A3629F4346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37AC89F7-E207-429E-B3D5-A36A3BB37E35}">
      <dgm:prSet phldrT="[Текст]" custT="1"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200" b="1" dirty="0">
              <a:solidFill>
                <a:srgbClr val="002060"/>
              </a:solidFill>
            </a:rPr>
            <a:t>Комфортное жилье и благоприятная среда </a:t>
          </a:r>
        </a:p>
        <a:p>
          <a:r>
            <a:rPr lang="en-US" sz="1200" b="1" dirty="0">
              <a:solidFill>
                <a:srgbClr val="002060"/>
              </a:solidFill>
            </a:rPr>
            <a:t>9 693,7</a:t>
          </a:r>
          <a:r>
            <a:rPr lang="ru-RU" sz="1200" b="1" dirty="0">
              <a:solidFill>
                <a:srgbClr val="002060"/>
              </a:solidFill>
            </a:rPr>
            <a:t> </a:t>
          </a:r>
          <a:r>
            <a:rPr lang="ru-RU" sz="1200" b="1" dirty="0" err="1">
              <a:solidFill>
                <a:srgbClr val="002060"/>
              </a:solidFill>
            </a:rPr>
            <a:t>тыс.руб</a:t>
          </a:r>
          <a:r>
            <a:rPr lang="ru-RU" sz="1200" b="1" dirty="0">
              <a:solidFill>
                <a:srgbClr val="002060"/>
              </a:solidFill>
            </a:rPr>
            <a:t>.</a:t>
          </a:r>
        </a:p>
      </dgm:t>
    </dgm:pt>
    <dgm:pt modelId="{37FA22CB-6BB7-4CB6-9FC2-6E76499F9AB1}" type="parTrans" cxnId="{11D49107-6C1B-4BF1-B67C-97FD80FB4D04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8D013116-9EE0-4C9C-A4A0-515FE2359D86}" type="sibTrans" cxnId="{11D49107-6C1B-4BF1-B67C-97FD80FB4D04}">
      <dgm:prSet/>
      <dgm:spPr/>
      <dgm:t>
        <a:bodyPr/>
        <a:lstStyle/>
        <a:p>
          <a:endParaRPr lang="ru-RU" b="1">
            <a:solidFill>
              <a:schemeClr val="bg2">
                <a:lumMod val="50000"/>
              </a:schemeClr>
            </a:solidFill>
          </a:endParaRPr>
        </a:p>
      </dgm:t>
    </dgm:pt>
    <dgm:pt modelId="{DEB26D9F-5FEE-43FB-8536-54FF350AF869}">
      <dgm:prSet phldrT="[Текст]" custT="1"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100" b="1" dirty="0">
              <a:solidFill>
                <a:srgbClr val="002060"/>
              </a:solidFill>
            </a:rPr>
            <a:t>Управление государственными финансами и регулирование финансового рынка                      </a:t>
          </a:r>
          <a:r>
            <a:rPr lang="en-US" sz="1100" b="1" dirty="0">
              <a:solidFill>
                <a:srgbClr val="002060"/>
              </a:solidFill>
            </a:rPr>
            <a:t>2 010,2</a:t>
          </a:r>
          <a:r>
            <a:rPr lang="ru-RU" sz="1100" b="1" dirty="0">
              <a:solidFill>
                <a:srgbClr val="002060"/>
              </a:solidFill>
            </a:rPr>
            <a:t> </a:t>
          </a:r>
          <a:r>
            <a:rPr lang="ru-RU" sz="1100" b="1" dirty="0" err="1">
              <a:solidFill>
                <a:srgbClr val="002060"/>
              </a:solidFill>
            </a:rPr>
            <a:t>тыс.руб</a:t>
          </a:r>
          <a:r>
            <a:rPr lang="ru-RU" sz="1100" b="1" dirty="0">
              <a:solidFill>
                <a:srgbClr val="002060"/>
              </a:solidFill>
            </a:rPr>
            <a:t>.</a:t>
          </a:r>
        </a:p>
      </dgm:t>
    </dgm:pt>
    <dgm:pt modelId="{8346C058-7B4B-421E-9886-0931B009FCD9}" type="parTrans" cxnId="{4B2DE763-5BBF-4C96-B73D-03B16C116B43}">
      <dgm:prSet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ru-BY" b="1">
            <a:solidFill>
              <a:schemeClr val="bg2">
                <a:lumMod val="50000"/>
              </a:schemeClr>
            </a:solidFill>
          </a:endParaRPr>
        </a:p>
      </dgm:t>
    </dgm:pt>
    <dgm:pt modelId="{F6B5CE20-3C8F-40FB-90D8-CB88B957EF5D}" type="sibTrans" cxnId="{4B2DE763-5BBF-4C96-B73D-03B16C116B43}">
      <dgm:prSet/>
      <dgm:spPr/>
      <dgm:t>
        <a:bodyPr/>
        <a:lstStyle/>
        <a:p>
          <a:endParaRPr lang="ru-BY" b="1">
            <a:solidFill>
              <a:schemeClr val="bg2">
                <a:lumMod val="50000"/>
              </a:schemeClr>
            </a:solidFill>
          </a:endParaRPr>
        </a:p>
      </dgm:t>
    </dgm:pt>
    <dgm:pt modelId="{8BC67BC2-5FC4-4B32-ACCB-5B881D0D3AAB}">
      <dgm:prSet phldrT="[Текст]"/>
      <dgm:spPr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Массовая информация и книгоиздание        </a:t>
          </a:r>
          <a:r>
            <a:rPr lang="en-US" b="1" dirty="0">
              <a:solidFill>
                <a:srgbClr val="002060"/>
              </a:solidFill>
            </a:rPr>
            <a:t>25</a:t>
          </a:r>
          <a:r>
            <a:rPr lang="ru-RU" b="1" dirty="0">
              <a:solidFill>
                <a:srgbClr val="002060"/>
              </a:solidFill>
            </a:rPr>
            <a:t>,0 </a:t>
          </a:r>
          <a:r>
            <a:rPr lang="ru-RU" b="1" dirty="0" err="1">
              <a:solidFill>
                <a:srgbClr val="002060"/>
              </a:solidFill>
            </a:rPr>
            <a:t>тыс.руб</a:t>
          </a:r>
          <a:r>
            <a:rPr lang="ru-RU" b="1" dirty="0">
              <a:solidFill>
                <a:srgbClr val="002060"/>
              </a:solidFill>
            </a:rPr>
            <a:t>.</a:t>
          </a:r>
        </a:p>
      </dgm:t>
    </dgm:pt>
    <dgm:pt modelId="{EFF49460-58F0-43EB-BD67-288B3F36CAD9}" type="parTrans" cxnId="{7B3071FB-999F-41C6-82C4-293705958DE5}">
      <dgm:prSet/>
      <dgm:spPr>
        <a:solidFill>
          <a:srgbClr val="8CB94F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ru-BY"/>
        </a:p>
      </dgm:t>
    </dgm:pt>
    <dgm:pt modelId="{D87C9529-A5B6-4C27-9474-7109A17455A6}" type="sibTrans" cxnId="{7B3071FB-999F-41C6-82C4-293705958DE5}">
      <dgm:prSet/>
      <dgm:spPr/>
      <dgm:t>
        <a:bodyPr/>
        <a:lstStyle/>
        <a:p>
          <a:endParaRPr lang="ru-BY"/>
        </a:p>
      </dgm:t>
    </dgm:pt>
    <dgm:pt modelId="{EC0A0359-61B8-43EB-A837-89F178D1E393}" type="pres">
      <dgm:prSet presAssocID="{516B1B24-A4E8-4F70-A9F4-9AB1AD97E31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6B89689-9288-4A80-A3E3-CB78AE5D1FF7}" type="pres">
      <dgm:prSet presAssocID="{0BFEEAFF-AD9A-4D74-AE23-E726D24C3959}" presName="centerShape" presStyleLbl="node0" presStyleIdx="0" presStyleCnt="1" custScaleX="348929" custScaleY="320990"/>
      <dgm:spPr>
        <a:prstGeom prst="ellipse">
          <a:avLst/>
        </a:prstGeom>
      </dgm:spPr>
    </dgm:pt>
    <dgm:pt modelId="{06A70F7A-6E89-4EE7-A14A-471AF218009C}" type="pres">
      <dgm:prSet presAssocID="{4E7AE0A6-A067-49B2-AD17-FA388F77F938}" presName="parTrans" presStyleLbl="sibTrans2D1" presStyleIdx="0" presStyleCnt="13"/>
      <dgm:spPr/>
    </dgm:pt>
    <dgm:pt modelId="{CEC939A3-7675-49A0-8B94-0C1E27FD17C3}" type="pres">
      <dgm:prSet presAssocID="{4E7AE0A6-A067-49B2-AD17-FA388F77F938}" presName="connectorText" presStyleLbl="sibTrans2D1" presStyleIdx="0" presStyleCnt="13"/>
      <dgm:spPr/>
    </dgm:pt>
    <dgm:pt modelId="{44A01263-609B-4B84-BD75-5D97F0E8409B}" type="pres">
      <dgm:prSet presAssocID="{D96DCA4A-FC3F-4DED-B49C-C41E33E9F354}" presName="node" presStyleLbl="node1" presStyleIdx="0" presStyleCnt="13" custScaleX="157331" custScaleY="133100" custRadScaleRad="110553" custRadScaleInc="-277113">
        <dgm:presLayoutVars>
          <dgm:bulletEnabled val="1"/>
        </dgm:presLayoutVars>
      </dgm:prSet>
      <dgm:spPr>
        <a:prstGeom prst="roundRect">
          <a:avLst/>
        </a:prstGeom>
      </dgm:spPr>
    </dgm:pt>
    <dgm:pt modelId="{40ABF5ED-960A-4F55-9426-5FF647674A53}" type="pres">
      <dgm:prSet presAssocID="{49BDE489-1112-4F1F-A955-29B579C28A9F}" presName="parTrans" presStyleLbl="sibTrans2D1" presStyleIdx="1" presStyleCnt="13" custLinFactNeighborX="3587" custLinFactNeighborY="461"/>
      <dgm:spPr/>
    </dgm:pt>
    <dgm:pt modelId="{3EEAA04E-250D-43F4-ACA9-687BB028BF2E}" type="pres">
      <dgm:prSet presAssocID="{49BDE489-1112-4F1F-A955-29B579C28A9F}" presName="connectorText" presStyleLbl="sibTrans2D1" presStyleIdx="1" presStyleCnt="13"/>
      <dgm:spPr/>
    </dgm:pt>
    <dgm:pt modelId="{4BF20CDD-5FA6-45E7-AB55-6BB58C65B829}" type="pres">
      <dgm:prSet presAssocID="{3C2FE96B-BED8-4AF8-9709-9F61A0E6D6FB}" presName="node" presStyleLbl="node1" presStyleIdx="1" presStyleCnt="13" custScaleX="166238" custScaleY="133100" custRadScaleRad="89722" custRadScaleInc="-174738">
        <dgm:presLayoutVars>
          <dgm:bulletEnabled val="1"/>
        </dgm:presLayoutVars>
      </dgm:prSet>
      <dgm:spPr>
        <a:prstGeom prst="roundRect">
          <a:avLst/>
        </a:prstGeom>
      </dgm:spPr>
    </dgm:pt>
    <dgm:pt modelId="{26957557-3A61-4E57-B6AA-4BC0483E4D7D}" type="pres">
      <dgm:prSet presAssocID="{E55BFEDE-7F35-4E61-89B7-FD2508C73828}" presName="parTrans" presStyleLbl="sibTrans2D1" presStyleIdx="2" presStyleCnt="13"/>
      <dgm:spPr/>
    </dgm:pt>
    <dgm:pt modelId="{81EEF774-5C99-4214-8D97-3FE2E3171763}" type="pres">
      <dgm:prSet presAssocID="{E55BFEDE-7F35-4E61-89B7-FD2508C73828}" presName="connectorText" presStyleLbl="sibTrans2D1" presStyleIdx="2" presStyleCnt="13"/>
      <dgm:spPr/>
    </dgm:pt>
    <dgm:pt modelId="{9F2BEB99-7643-4328-98C5-14DAD0C83BFF}" type="pres">
      <dgm:prSet presAssocID="{5920D7A0-9661-49CC-AD17-5FB1CBFD07C9}" presName="node" presStyleLbl="node1" presStyleIdx="2" presStyleCnt="13" custScaleX="180938" custScaleY="131574" custRadScaleRad="118004" custRadScaleInc="-92855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9D9B16E5-AED1-43A9-98BA-752F6C7C059D}" type="pres">
      <dgm:prSet presAssocID="{9DA8531C-53D2-40D9-BA2C-C20D1EF13A60}" presName="parTrans" presStyleLbl="sibTrans2D1" presStyleIdx="3" presStyleCnt="13"/>
      <dgm:spPr/>
    </dgm:pt>
    <dgm:pt modelId="{13D35E35-B5C8-4C03-9BA5-43CE53FD46DC}" type="pres">
      <dgm:prSet presAssocID="{9DA8531C-53D2-40D9-BA2C-C20D1EF13A60}" presName="connectorText" presStyleLbl="sibTrans2D1" presStyleIdx="3" presStyleCnt="13"/>
      <dgm:spPr/>
    </dgm:pt>
    <dgm:pt modelId="{A9882881-045D-4052-A737-24F1303ADB7B}" type="pres">
      <dgm:prSet presAssocID="{F51B889D-667C-4945-99FB-E30E4CE2A68F}" presName="node" presStyleLbl="node1" presStyleIdx="3" presStyleCnt="13" custScaleX="177486" custScaleY="155313" custRadScaleRad="171049" custRadScaleInc="-166273">
        <dgm:presLayoutVars>
          <dgm:bulletEnabled val="1"/>
        </dgm:presLayoutVars>
      </dgm:prSet>
      <dgm:spPr>
        <a:prstGeom prst="roundRect">
          <a:avLst/>
        </a:prstGeom>
      </dgm:spPr>
    </dgm:pt>
    <dgm:pt modelId="{2AEAAD7A-01E4-4D55-8299-06EA21C2E58A}" type="pres">
      <dgm:prSet presAssocID="{81BE0652-9DA5-4D4C-A9E5-9C731314602C}" presName="parTrans" presStyleLbl="sibTrans2D1" presStyleIdx="4" presStyleCnt="13"/>
      <dgm:spPr/>
    </dgm:pt>
    <dgm:pt modelId="{9B7F2945-0278-45E8-A64F-FF7FCEF02A9C}" type="pres">
      <dgm:prSet presAssocID="{81BE0652-9DA5-4D4C-A9E5-9C731314602C}" presName="connectorText" presStyleLbl="sibTrans2D1" presStyleIdx="4" presStyleCnt="13"/>
      <dgm:spPr/>
    </dgm:pt>
    <dgm:pt modelId="{A8FC3E30-5D50-4537-944F-E31BE9D7F11D}" type="pres">
      <dgm:prSet presAssocID="{39EDE6F8-78F1-4170-BDBB-AA95621D2E9F}" presName="node" presStyleLbl="node1" presStyleIdx="4" presStyleCnt="13" custScaleX="189603" custScaleY="141197" custRadScaleRad="150630" custRadScaleInc="-67008">
        <dgm:presLayoutVars>
          <dgm:bulletEnabled val="1"/>
        </dgm:presLayoutVars>
      </dgm:prSet>
      <dgm:spPr>
        <a:prstGeom prst="roundRect">
          <a:avLst/>
        </a:prstGeom>
      </dgm:spPr>
    </dgm:pt>
    <dgm:pt modelId="{A0A94A33-A8E9-4FD2-BD64-EB9A16376AA4}" type="pres">
      <dgm:prSet presAssocID="{37FA22CB-6BB7-4CB6-9FC2-6E76499F9AB1}" presName="parTrans" presStyleLbl="sibTrans2D1" presStyleIdx="5" presStyleCnt="13"/>
      <dgm:spPr/>
    </dgm:pt>
    <dgm:pt modelId="{1E13E789-A5A3-4074-BC4B-D528496BE89D}" type="pres">
      <dgm:prSet presAssocID="{37FA22CB-6BB7-4CB6-9FC2-6E76499F9AB1}" presName="connectorText" presStyleLbl="sibTrans2D1" presStyleIdx="5" presStyleCnt="13"/>
      <dgm:spPr/>
    </dgm:pt>
    <dgm:pt modelId="{2C4F4B69-0076-454B-BDE3-BF1A985F71C6}" type="pres">
      <dgm:prSet presAssocID="{37AC89F7-E207-429E-B3D5-A36A3BB37E35}" presName="node" presStyleLbl="node1" presStyleIdx="5" presStyleCnt="13" custScaleX="152484" custScaleY="133100" custRadScaleRad="147584" custRadScaleInc="-95970">
        <dgm:presLayoutVars>
          <dgm:bulletEnabled val="1"/>
        </dgm:presLayoutVars>
      </dgm:prSet>
      <dgm:spPr>
        <a:prstGeom prst="roundRect">
          <a:avLst/>
        </a:prstGeom>
      </dgm:spPr>
    </dgm:pt>
    <dgm:pt modelId="{6ED7C0AA-453B-46F4-8CF9-C2E0DE66768A}" type="pres">
      <dgm:prSet presAssocID="{223B0D2F-E8F9-467A-B322-5637211D1429}" presName="parTrans" presStyleLbl="sibTrans2D1" presStyleIdx="6" presStyleCnt="13"/>
      <dgm:spPr/>
    </dgm:pt>
    <dgm:pt modelId="{6EA11EC8-C534-40F1-A523-D0597DA7F0B7}" type="pres">
      <dgm:prSet presAssocID="{223B0D2F-E8F9-467A-B322-5637211D1429}" presName="connectorText" presStyleLbl="sibTrans2D1" presStyleIdx="6" presStyleCnt="13"/>
      <dgm:spPr/>
    </dgm:pt>
    <dgm:pt modelId="{4FEBE025-0B72-4C39-800D-AA19DCD769BD}" type="pres">
      <dgm:prSet presAssocID="{9A668DA8-CFE5-459C-B078-7094B098266E}" presName="node" presStyleLbl="node1" presStyleIdx="6" presStyleCnt="13" custScaleX="145945" custScaleY="133100" custRadScaleRad="93669" custRadScaleInc="216030">
        <dgm:presLayoutVars>
          <dgm:bulletEnabled val="1"/>
        </dgm:presLayoutVars>
      </dgm:prSet>
      <dgm:spPr>
        <a:prstGeom prst="roundRect">
          <a:avLst/>
        </a:prstGeom>
      </dgm:spPr>
    </dgm:pt>
    <dgm:pt modelId="{7A4488D1-4FED-449B-98C4-9B7C81FDB6C3}" type="pres">
      <dgm:prSet presAssocID="{9374DA15-97D5-4A51-AF67-4989CD94ADD3}" presName="parTrans" presStyleLbl="sibTrans2D1" presStyleIdx="7" presStyleCnt="13"/>
      <dgm:spPr/>
    </dgm:pt>
    <dgm:pt modelId="{4C8F171B-2099-4E27-8D3C-D0B2E5CBB787}" type="pres">
      <dgm:prSet presAssocID="{9374DA15-97D5-4A51-AF67-4989CD94ADD3}" presName="connectorText" presStyleLbl="sibTrans2D1" presStyleIdx="7" presStyleCnt="13"/>
      <dgm:spPr/>
    </dgm:pt>
    <dgm:pt modelId="{E6A2B613-0851-4ADA-AD4F-3A9AF2116D94}" type="pres">
      <dgm:prSet presAssocID="{8A3C39A7-99A6-4CBA-913A-C8CDE7D0506A}" presName="node" presStyleLbl="node1" presStyleIdx="7" presStyleCnt="13" custScaleX="189824" custScaleY="149234" custRadScaleRad="141317" custRadScaleInc="267709">
        <dgm:presLayoutVars>
          <dgm:bulletEnabled val="1"/>
        </dgm:presLayoutVars>
      </dgm:prSet>
      <dgm:spPr>
        <a:prstGeom prst="roundRect">
          <a:avLst/>
        </a:prstGeom>
      </dgm:spPr>
    </dgm:pt>
    <dgm:pt modelId="{97094691-FDA3-4BA3-AAE8-1B922F81186F}" type="pres">
      <dgm:prSet presAssocID="{8DCB2135-5B47-42A0-B0E0-4815725398EB}" presName="parTrans" presStyleLbl="sibTrans2D1" presStyleIdx="8" presStyleCnt="13"/>
      <dgm:spPr/>
    </dgm:pt>
    <dgm:pt modelId="{9B6352EC-2BA5-499F-A32C-E29D34962E94}" type="pres">
      <dgm:prSet presAssocID="{8DCB2135-5B47-42A0-B0E0-4815725398EB}" presName="connectorText" presStyleLbl="sibTrans2D1" presStyleIdx="8" presStyleCnt="13"/>
      <dgm:spPr/>
    </dgm:pt>
    <dgm:pt modelId="{779C95AB-982C-49D0-8EB0-44843CAA1040}" type="pres">
      <dgm:prSet presAssocID="{EE11A2CB-062E-4020-B574-24F259A45C5D}" presName="node" presStyleLbl="node1" presStyleIdx="8" presStyleCnt="13" custScaleX="141194" custScaleY="149234" custRadScaleRad="142527" custRadScaleInc="415373">
        <dgm:presLayoutVars>
          <dgm:bulletEnabled val="1"/>
        </dgm:presLayoutVars>
      </dgm:prSet>
      <dgm:spPr>
        <a:prstGeom prst="roundRect">
          <a:avLst/>
        </a:prstGeom>
      </dgm:spPr>
    </dgm:pt>
    <dgm:pt modelId="{0A7333E8-48DD-4715-99BB-A63F5827D942}" type="pres">
      <dgm:prSet presAssocID="{ACDD794F-B51E-48C4-898F-CB85CECBC874}" presName="parTrans" presStyleLbl="sibTrans2D1" presStyleIdx="9" presStyleCnt="13"/>
      <dgm:spPr/>
    </dgm:pt>
    <dgm:pt modelId="{2BCC46AA-5FF7-43E0-93AC-E4744AAA7CF0}" type="pres">
      <dgm:prSet presAssocID="{ACDD794F-B51E-48C4-898F-CB85CECBC874}" presName="connectorText" presStyleLbl="sibTrans2D1" presStyleIdx="9" presStyleCnt="13"/>
      <dgm:spPr/>
    </dgm:pt>
    <dgm:pt modelId="{CE5A3416-AEB6-440F-B36F-261CAE990FCC}" type="pres">
      <dgm:prSet presAssocID="{FF5B0EAE-E8E6-4B68-A39D-F6FC3944F264}" presName="node" presStyleLbl="node1" presStyleIdx="9" presStyleCnt="13" custScaleX="189602" custScaleY="157332" custRadScaleRad="161585" custRadScaleInc="379233">
        <dgm:presLayoutVars>
          <dgm:bulletEnabled val="1"/>
        </dgm:presLayoutVars>
      </dgm:prSet>
      <dgm:spPr>
        <a:prstGeom prst="roundRect">
          <a:avLst/>
        </a:prstGeom>
      </dgm:spPr>
    </dgm:pt>
    <dgm:pt modelId="{60B513BF-2270-4866-9FDD-D2D7A598E41F}" type="pres">
      <dgm:prSet presAssocID="{AC0AC219-A836-4FB1-AE06-D5141F02B271}" presName="parTrans" presStyleLbl="sibTrans2D1" presStyleIdx="10" presStyleCnt="13"/>
      <dgm:spPr/>
    </dgm:pt>
    <dgm:pt modelId="{5F9D05A2-F71C-4EAA-A984-5FDBB514E54C}" type="pres">
      <dgm:prSet presAssocID="{AC0AC219-A836-4FB1-AE06-D5141F02B271}" presName="connectorText" presStyleLbl="sibTrans2D1" presStyleIdx="10" presStyleCnt="13"/>
      <dgm:spPr/>
    </dgm:pt>
    <dgm:pt modelId="{F35752DD-5971-485A-BB81-72C72CDC58F1}" type="pres">
      <dgm:prSet presAssocID="{873ED1D5-137E-428E-8EF0-6E0A305785EF}" presName="node" presStyleLbl="node1" presStyleIdx="10" presStyleCnt="13" custScaleX="192174" custScaleY="140798" custRadScaleRad="150652" custRadScaleInc="1173623">
        <dgm:presLayoutVars>
          <dgm:bulletEnabled val="1"/>
        </dgm:presLayoutVars>
      </dgm:prSet>
      <dgm:spPr>
        <a:prstGeom prst="flowChartAlternateProcess">
          <a:avLst/>
        </a:prstGeom>
      </dgm:spPr>
    </dgm:pt>
    <dgm:pt modelId="{CA4C9563-A740-4C59-9700-990FA0FAA765}" type="pres">
      <dgm:prSet presAssocID="{8346C058-7B4B-421E-9886-0931B009FCD9}" presName="parTrans" presStyleLbl="sibTrans2D1" presStyleIdx="11" presStyleCnt="13" custLinFactNeighborX="3587" custLinFactNeighborY="461"/>
      <dgm:spPr/>
    </dgm:pt>
    <dgm:pt modelId="{3F68D588-1EBF-466A-A28C-964B0ADB95C0}" type="pres">
      <dgm:prSet presAssocID="{8346C058-7B4B-421E-9886-0931B009FCD9}" presName="connectorText" presStyleLbl="sibTrans2D1" presStyleIdx="11" presStyleCnt="13"/>
      <dgm:spPr/>
    </dgm:pt>
    <dgm:pt modelId="{C4DCA682-287A-48E8-A2AE-A97A33B68695}" type="pres">
      <dgm:prSet presAssocID="{DEB26D9F-5FEE-43FB-8536-54FF350AF869}" presName="node" presStyleLbl="node1" presStyleIdx="11" presStyleCnt="13" custScaleX="160988" custScaleY="133100" custRadScaleRad="99666" custRadScaleInc="-1090817">
        <dgm:presLayoutVars>
          <dgm:bulletEnabled val="1"/>
        </dgm:presLayoutVars>
      </dgm:prSet>
      <dgm:spPr>
        <a:prstGeom prst="roundRect">
          <a:avLst/>
        </a:prstGeom>
      </dgm:spPr>
    </dgm:pt>
    <dgm:pt modelId="{341A32DA-BFCF-4CDD-845E-F3E74EE13686}" type="pres">
      <dgm:prSet presAssocID="{EFF49460-58F0-43EB-BD67-288B3F36CAD9}" presName="parTrans" presStyleLbl="sibTrans2D1" presStyleIdx="12" presStyleCnt="13"/>
      <dgm:spPr/>
    </dgm:pt>
    <dgm:pt modelId="{931C9C22-5F70-4391-BCB4-762342249FDF}" type="pres">
      <dgm:prSet presAssocID="{EFF49460-58F0-43EB-BD67-288B3F36CAD9}" presName="connectorText" presStyleLbl="sibTrans2D1" presStyleIdx="12" presStyleCnt="13"/>
      <dgm:spPr/>
    </dgm:pt>
    <dgm:pt modelId="{37DE6102-9A15-4081-9676-BD9FB138D5C3}" type="pres">
      <dgm:prSet presAssocID="{8BC67BC2-5FC4-4B32-ACCB-5B881D0D3AAB}" presName="node" presStyleLbl="node1" presStyleIdx="12" presStyleCnt="13" custScaleX="141197" custScaleY="133100" custRadScaleRad="140620" custRadScaleInc="-543085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C34AAC05-E240-4131-83D6-4F693D8C3E2F}" type="presOf" srcId="{AC0AC219-A836-4FB1-AE06-D5141F02B271}" destId="{60B513BF-2270-4866-9FDD-D2D7A598E41F}" srcOrd="0" destOrd="0" presId="urn:microsoft.com/office/officeart/2005/8/layout/radial5"/>
    <dgm:cxn modelId="{BB26FA05-55BF-44D4-8192-84AF6C60886F}" srcId="{0BFEEAFF-AD9A-4D74-AE23-E726D24C3959}" destId="{EE11A2CB-062E-4020-B574-24F259A45C5D}" srcOrd="8" destOrd="0" parTransId="{8DCB2135-5B47-42A0-B0E0-4815725398EB}" sibTransId="{BA18CF1C-6932-4E7E-8521-84743BF85A1C}"/>
    <dgm:cxn modelId="{11D49107-6C1B-4BF1-B67C-97FD80FB4D04}" srcId="{0BFEEAFF-AD9A-4D74-AE23-E726D24C3959}" destId="{37AC89F7-E207-429E-B3D5-A36A3BB37E35}" srcOrd="5" destOrd="0" parTransId="{37FA22CB-6BB7-4CB6-9FC2-6E76499F9AB1}" sibTransId="{8D013116-9EE0-4C9C-A4A0-515FE2359D86}"/>
    <dgm:cxn modelId="{15505209-41F8-4B54-9848-0CBA0C6DD2C0}" type="presOf" srcId="{9374DA15-97D5-4A51-AF67-4989CD94ADD3}" destId="{7A4488D1-4FED-449B-98C4-9B7C81FDB6C3}" srcOrd="0" destOrd="0" presId="urn:microsoft.com/office/officeart/2005/8/layout/radial5"/>
    <dgm:cxn modelId="{32C38109-B557-4AC5-AE16-1FDFCEB0D9FF}" type="presOf" srcId="{873ED1D5-137E-428E-8EF0-6E0A305785EF}" destId="{F35752DD-5971-485A-BB81-72C72CDC58F1}" srcOrd="0" destOrd="0" presId="urn:microsoft.com/office/officeart/2005/8/layout/radial5"/>
    <dgm:cxn modelId="{F96CD109-E685-4BC3-AB44-ADABD3EB294D}" type="presOf" srcId="{4E7AE0A6-A067-49B2-AD17-FA388F77F938}" destId="{CEC939A3-7675-49A0-8B94-0C1E27FD17C3}" srcOrd="1" destOrd="0" presId="urn:microsoft.com/office/officeart/2005/8/layout/radial5"/>
    <dgm:cxn modelId="{01189114-AA88-4329-898F-1DABEC3F20AF}" type="presOf" srcId="{0BFEEAFF-AD9A-4D74-AE23-E726D24C3959}" destId="{76B89689-9288-4A80-A3E3-CB78AE5D1FF7}" srcOrd="0" destOrd="0" presId="urn:microsoft.com/office/officeart/2005/8/layout/radial5"/>
    <dgm:cxn modelId="{23F9F719-6F2B-416E-A262-F54A844FA61F}" type="presOf" srcId="{E55BFEDE-7F35-4E61-89B7-FD2508C73828}" destId="{26957557-3A61-4E57-B6AA-4BC0483E4D7D}" srcOrd="0" destOrd="0" presId="urn:microsoft.com/office/officeart/2005/8/layout/radial5"/>
    <dgm:cxn modelId="{5E4B661A-E5B0-4BCA-B886-7054708D4327}" type="presOf" srcId="{EE11A2CB-062E-4020-B574-24F259A45C5D}" destId="{779C95AB-982C-49D0-8EB0-44843CAA1040}" srcOrd="0" destOrd="0" presId="urn:microsoft.com/office/officeart/2005/8/layout/radial5"/>
    <dgm:cxn modelId="{5236C01A-C4EA-4580-B509-75A2D3B0ADA1}" type="presOf" srcId="{5920D7A0-9661-49CC-AD17-5FB1CBFD07C9}" destId="{9F2BEB99-7643-4328-98C5-14DAD0C83BFF}" srcOrd="0" destOrd="0" presId="urn:microsoft.com/office/officeart/2005/8/layout/radial5"/>
    <dgm:cxn modelId="{F038862C-323B-490D-A197-2FFEF2A7ADF5}" type="presOf" srcId="{516B1B24-A4E8-4F70-A9F4-9AB1AD97E318}" destId="{EC0A0359-61B8-43EB-A837-89F178D1E393}" srcOrd="0" destOrd="0" presId="urn:microsoft.com/office/officeart/2005/8/layout/radial5"/>
    <dgm:cxn modelId="{FB5FC92D-5BCE-4463-B036-37D17E41FF4B}" type="presOf" srcId="{223B0D2F-E8F9-467A-B322-5637211D1429}" destId="{6EA11EC8-C534-40F1-A523-D0597DA7F0B7}" srcOrd="1" destOrd="0" presId="urn:microsoft.com/office/officeart/2005/8/layout/radial5"/>
    <dgm:cxn modelId="{2CBC3C2E-0E1A-4487-8133-E773235AC0D9}" srcId="{516B1B24-A4E8-4F70-A9F4-9AB1AD97E318}" destId="{0BFEEAFF-AD9A-4D74-AE23-E726D24C3959}" srcOrd="0" destOrd="0" parTransId="{1D1534D6-65AD-40F9-93AF-BA8A6529D85D}" sibTransId="{5F7EDCDE-A7D4-42BE-8661-B50F1AF00DCA}"/>
    <dgm:cxn modelId="{E9691530-2F94-4C8A-884C-877AB125B315}" type="presOf" srcId="{D96DCA4A-FC3F-4DED-B49C-C41E33E9F354}" destId="{44A01263-609B-4B84-BD75-5D97F0E8409B}" srcOrd="0" destOrd="0" presId="urn:microsoft.com/office/officeart/2005/8/layout/radial5"/>
    <dgm:cxn modelId="{34A11033-F59D-4CE4-A39C-A2F2863BCC02}" type="presOf" srcId="{9DA8531C-53D2-40D9-BA2C-C20D1EF13A60}" destId="{13D35E35-B5C8-4C03-9BA5-43CE53FD46DC}" srcOrd="1" destOrd="0" presId="urn:microsoft.com/office/officeart/2005/8/layout/radial5"/>
    <dgm:cxn modelId="{CB2ED238-A7E7-4CBE-9464-267BA1D062A1}" type="presOf" srcId="{9DA8531C-53D2-40D9-BA2C-C20D1EF13A60}" destId="{9D9B16E5-AED1-43A9-98BA-752F6C7C059D}" srcOrd="0" destOrd="0" presId="urn:microsoft.com/office/officeart/2005/8/layout/radial5"/>
    <dgm:cxn modelId="{A25AC060-5DF8-4825-9F12-5D0DCD56DB54}" type="presOf" srcId="{223B0D2F-E8F9-467A-B322-5637211D1429}" destId="{6ED7C0AA-453B-46F4-8CF9-C2E0DE66768A}" srcOrd="0" destOrd="0" presId="urn:microsoft.com/office/officeart/2005/8/layout/radial5"/>
    <dgm:cxn modelId="{ACDC9641-F861-4C1B-A420-7184010A4F8B}" srcId="{0BFEEAFF-AD9A-4D74-AE23-E726D24C3959}" destId="{D96DCA4A-FC3F-4DED-B49C-C41E33E9F354}" srcOrd="0" destOrd="0" parTransId="{4E7AE0A6-A067-49B2-AD17-FA388F77F938}" sibTransId="{9A73A9E3-7494-4AC8-9CC4-46F3692F7A7F}"/>
    <dgm:cxn modelId="{4B2DE763-5BBF-4C96-B73D-03B16C116B43}" srcId="{0BFEEAFF-AD9A-4D74-AE23-E726D24C3959}" destId="{DEB26D9F-5FEE-43FB-8536-54FF350AF869}" srcOrd="11" destOrd="0" parTransId="{8346C058-7B4B-421E-9886-0931B009FCD9}" sibTransId="{F6B5CE20-3C8F-40FB-90D8-CB88B957EF5D}"/>
    <dgm:cxn modelId="{6C57D368-027D-400C-8357-B245D9DC2458}" type="presOf" srcId="{8346C058-7B4B-421E-9886-0931B009FCD9}" destId="{3F68D588-1EBF-466A-A28C-964B0ADB95C0}" srcOrd="1" destOrd="0" presId="urn:microsoft.com/office/officeart/2005/8/layout/radial5"/>
    <dgm:cxn modelId="{99BC9849-6531-482F-B9CF-EFE1568CFD19}" type="presOf" srcId="{37FA22CB-6BB7-4CB6-9FC2-6E76499F9AB1}" destId="{1E13E789-A5A3-4074-BC4B-D528496BE89D}" srcOrd="1" destOrd="0" presId="urn:microsoft.com/office/officeart/2005/8/layout/radial5"/>
    <dgm:cxn modelId="{6456F249-DCAA-41FC-B9AC-B8A3629F4346}" srcId="{0BFEEAFF-AD9A-4D74-AE23-E726D24C3959}" destId="{3C2FE96B-BED8-4AF8-9709-9F61A0E6D6FB}" srcOrd="1" destOrd="0" parTransId="{49BDE489-1112-4F1F-A955-29B579C28A9F}" sibTransId="{4FC00550-EE47-4B28-883D-9B170AE2F0BD}"/>
    <dgm:cxn modelId="{313A8A6B-5EC8-4E10-A25D-2B9728EA3DAA}" type="presOf" srcId="{8346C058-7B4B-421E-9886-0931B009FCD9}" destId="{CA4C9563-A740-4C59-9700-990FA0FAA765}" srcOrd="0" destOrd="0" presId="urn:microsoft.com/office/officeart/2005/8/layout/radial5"/>
    <dgm:cxn modelId="{5D04474D-DFD7-40AD-A460-FCE084AB9711}" type="presOf" srcId="{3C2FE96B-BED8-4AF8-9709-9F61A0E6D6FB}" destId="{4BF20CDD-5FA6-45E7-AB55-6BB58C65B829}" srcOrd="0" destOrd="0" presId="urn:microsoft.com/office/officeart/2005/8/layout/radial5"/>
    <dgm:cxn modelId="{5076D54D-80DE-4D91-A47C-EEB8B821A027}" type="presOf" srcId="{E55BFEDE-7F35-4E61-89B7-FD2508C73828}" destId="{81EEF774-5C99-4214-8D97-3FE2E3171763}" srcOrd="1" destOrd="0" presId="urn:microsoft.com/office/officeart/2005/8/layout/radial5"/>
    <dgm:cxn modelId="{8426B973-4307-4BAB-8EAC-394B3F18EA8D}" type="presOf" srcId="{39EDE6F8-78F1-4170-BDBB-AA95621D2E9F}" destId="{A8FC3E30-5D50-4537-944F-E31BE9D7F11D}" srcOrd="0" destOrd="0" presId="urn:microsoft.com/office/officeart/2005/8/layout/radial5"/>
    <dgm:cxn modelId="{AC89F479-0CF2-43D4-BB86-C951939B0E2C}" srcId="{0BFEEAFF-AD9A-4D74-AE23-E726D24C3959}" destId="{5920D7A0-9661-49CC-AD17-5FB1CBFD07C9}" srcOrd="2" destOrd="0" parTransId="{E55BFEDE-7F35-4E61-89B7-FD2508C73828}" sibTransId="{47DA2748-1F6F-4B4F-9542-3FF510287A0F}"/>
    <dgm:cxn modelId="{00B554A1-7800-497F-88AB-02B32BD8FE03}" type="presOf" srcId="{EFF49460-58F0-43EB-BD67-288B3F36CAD9}" destId="{931C9C22-5F70-4391-BCB4-762342249FDF}" srcOrd="1" destOrd="0" presId="urn:microsoft.com/office/officeart/2005/8/layout/radial5"/>
    <dgm:cxn modelId="{B7F6E7A8-A6CC-4B30-888A-EA22307833C4}" type="presOf" srcId="{8A3C39A7-99A6-4CBA-913A-C8CDE7D0506A}" destId="{E6A2B613-0851-4ADA-AD4F-3A9AF2116D94}" srcOrd="0" destOrd="0" presId="urn:microsoft.com/office/officeart/2005/8/layout/radial5"/>
    <dgm:cxn modelId="{3FF7D3B1-89E9-4FD6-AEB7-00894365762C}" type="presOf" srcId="{81BE0652-9DA5-4D4C-A9E5-9C731314602C}" destId="{9B7F2945-0278-45E8-A64F-FF7FCEF02A9C}" srcOrd="1" destOrd="0" presId="urn:microsoft.com/office/officeart/2005/8/layout/radial5"/>
    <dgm:cxn modelId="{276A33B4-3189-45A1-8C5B-6419CF7B6CBE}" type="presOf" srcId="{ACDD794F-B51E-48C4-898F-CB85CECBC874}" destId="{0A7333E8-48DD-4715-99BB-A63F5827D942}" srcOrd="0" destOrd="0" presId="urn:microsoft.com/office/officeart/2005/8/layout/radial5"/>
    <dgm:cxn modelId="{5B8286BB-A663-4444-9A79-C28AA0134794}" type="presOf" srcId="{49BDE489-1112-4F1F-A955-29B579C28A9F}" destId="{3EEAA04E-250D-43F4-ACA9-687BB028BF2E}" srcOrd="1" destOrd="0" presId="urn:microsoft.com/office/officeart/2005/8/layout/radial5"/>
    <dgm:cxn modelId="{1AA38EBB-FEA4-40C2-8973-89B089BB3F39}" type="presOf" srcId="{81BE0652-9DA5-4D4C-A9E5-9C731314602C}" destId="{2AEAAD7A-01E4-4D55-8299-06EA21C2E58A}" srcOrd="0" destOrd="0" presId="urn:microsoft.com/office/officeart/2005/8/layout/radial5"/>
    <dgm:cxn modelId="{A96A0FBC-3866-4BE2-9346-B16FB613A969}" type="presOf" srcId="{8DCB2135-5B47-42A0-B0E0-4815725398EB}" destId="{97094691-FDA3-4BA3-AAE8-1B922F81186F}" srcOrd="0" destOrd="0" presId="urn:microsoft.com/office/officeart/2005/8/layout/radial5"/>
    <dgm:cxn modelId="{7B492AC2-6C1B-470C-B0F0-28A4E5525CD9}" srcId="{0BFEEAFF-AD9A-4D74-AE23-E726D24C3959}" destId="{9A668DA8-CFE5-459C-B078-7094B098266E}" srcOrd="6" destOrd="0" parTransId="{223B0D2F-E8F9-467A-B322-5637211D1429}" sibTransId="{2ACB1F72-D14A-43F1-9396-DB3497000AE7}"/>
    <dgm:cxn modelId="{F22F6BC2-50DC-47A8-8EA9-AB52754E0473}" type="presOf" srcId="{8DCB2135-5B47-42A0-B0E0-4815725398EB}" destId="{9B6352EC-2BA5-499F-A32C-E29D34962E94}" srcOrd="1" destOrd="0" presId="urn:microsoft.com/office/officeart/2005/8/layout/radial5"/>
    <dgm:cxn modelId="{E53DF2C3-4F0F-4708-A3A5-E883A0D27D95}" srcId="{0BFEEAFF-AD9A-4D74-AE23-E726D24C3959}" destId="{39EDE6F8-78F1-4170-BDBB-AA95621D2E9F}" srcOrd="4" destOrd="0" parTransId="{81BE0652-9DA5-4D4C-A9E5-9C731314602C}" sibTransId="{32153F53-44B1-4C5A-A4D3-871E8AF4F66E}"/>
    <dgm:cxn modelId="{9D3D8BC5-636F-4CFF-9D63-40DDE7B438CB}" type="presOf" srcId="{9374DA15-97D5-4A51-AF67-4989CD94ADD3}" destId="{4C8F171B-2099-4E27-8D3C-D0B2E5CBB787}" srcOrd="1" destOrd="0" presId="urn:microsoft.com/office/officeart/2005/8/layout/radial5"/>
    <dgm:cxn modelId="{2302B8C8-0E02-464D-BD25-174BA34D5733}" type="presOf" srcId="{37AC89F7-E207-429E-B3D5-A36A3BB37E35}" destId="{2C4F4B69-0076-454B-BDE3-BF1A985F71C6}" srcOrd="0" destOrd="0" presId="urn:microsoft.com/office/officeart/2005/8/layout/radial5"/>
    <dgm:cxn modelId="{1C04E2CC-8D9C-4E2C-9B0A-8BE0C14A0E47}" type="presOf" srcId="{8BC67BC2-5FC4-4B32-ACCB-5B881D0D3AAB}" destId="{37DE6102-9A15-4081-9676-BD9FB138D5C3}" srcOrd="0" destOrd="0" presId="urn:microsoft.com/office/officeart/2005/8/layout/radial5"/>
    <dgm:cxn modelId="{A2F641CE-F2A1-41DA-99DA-C2E1D7060D2D}" srcId="{0BFEEAFF-AD9A-4D74-AE23-E726D24C3959}" destId="{F51B889D-667C-4945-99FB-E30E4CE2A68F}" srcOrd="3" destOrd="0" parTransId="{9DA8531C-53D2-40D9-BA2C-C20D1EF13A60}" sibTransId="{0EBEA346-087E-4564-8F64-099FEBC545CD}"/>
    <dgm:cxn modelId="{6680B3D2-E347-4E88-B675-A73CE2D77B91}" type="presOf" srcId="{F51B889D-667C-4945-99FB-E30E4CE2A68F}" destId="{A9882881-045D-4052-A737-24F1303ADB7B}" srcOrd="0" destOrd="0" presId="urn:microsoft.com/office/officeart/2005/8/layout/radial5"/>
    <dgm:cxn modelId="{BEE9E4D6-78B2-435E-A1C6-30A90DD637E0}" type="presOf" srcId="{AC0AC219-A836-4FB1-AE06-D5141F02B271}" destId="{5F9D05A2-F71C-4EAA-A984-5FDBB514E54C}" srcOrd="1" destOrd="0" presId="urn:microsoft.com/office/officeart/2005/8/layout/radial5"/>
    <dgm:cxn modelId="{B9FF4CD8-E716-4C56-85A3-9723435CC7F0}" type="presOf" srcId="{4E7AE0A6-A067-49B2-AD17-FA388F77F938}" destId="{06A70F7A-6E89-4EE7-A14A-471AF218009C}" srcOrd="0" destOrd="0" presId="urn:microsoft.com/office/officeart/2005/8/layout/radial5"/>
    <dgm:cxn modelId="{54477CE1-0685-4D2D-84AD-948B7A1C2690}" type="presOf" srcId="{9A668DA8-CFE5-459C-B078-7094B098266E}" destId="{4FEBE025-0B72-4C39-800D-AA19DCD769BD}" srcOrd="0" destOrd="0" presId="urn:microsoft.com/office/officeart/2005/8/layout/radial5"/>
    <dgm:cxn modelId="{C2F8F5E3-A027-4B50-8410-4CC9208A06B2}" type="presOf" srcId="{37FA22CB-6BB7-4CB6-9FC2-6E76499F9AB1}" destId="{A0A94A33-A8E9-4FD2-BD64-EB9A16376AA4}" srcOrd="0" destOrd="0" presId="urn:microsoft.com/office/officeart/2005/8/layout/radial5"/>
    <dgm:cxn modelId="{8C0886E4-8F56-423B-B1FB-DA83F27D19E6}" type="presOf" srcId="{49BDE489-1112-4F1F-A955-29B579C28A9F}" destId="{40ABF5ED-960A-4F55-9426-5FF647674A53}" srcOrd="0" destOrd="0" presId="urn:microsoft.com/office/officeart/2005/8/layout/radial5"/>
    <dgm:cxn modelId="{235BB1E8-A968-42B0-9D5F-8036EDFBAEDF}" type="presOf" srcId="{EFF49460-58F0-43EB-BD67-288B3F36CAD9}" destId="{341A32DA-BFCF-4CDD-845E-F3E74EE13686}" srcOrd="0" destOrd="0" presId="urn:microsoft.com/office/officeart/2005/8/layout/radial5"/>
    <dgm:cxn modelId="{523E2BEB-DF9E-4134-A191-BB746DC6DEF9}" type="presOf" srcId="{ACDD794F-B51E-48C4-898F-CB85CECBC874}" destId="{2BCC46AA-5FF7-43E0-93AC-E4744AAA7CF0}" srcOrd="1" destOrd="0" presId="urn:microsoft.com/office/officeart/2005/8/layout/radial5"/>
    <dgm:cxn modelId="{5FCBB9EB-7AEC-4C95-8649-17784AECF379}" type="presOf" srcId="{DEB26D9F-5FEE-43FB-8536-54FF350AF869}" destId="{C4DCA682-287A-48E8-A2AE-A97A33B68695}" srcOrd="0" destOrd="0" presId="urn:microsoft.com/office/officeart/2005/8/layout/radial5"/>
    <dgm:cxn modelId="{A3AA0DEC-3F23-45BC-B4F8-2C80DD55EFA4}" type="presOf" srcId="{FF5B0EAE-E8E6-4B68-A39D-F6FC3944F264}" destId="{CE5A3416-AEB6-440F-B36F-261CAE990FCC}" srcOrd="0" destOrd="0" presId="urn:microsoft.com/office/officeart/2005/8/layout/radial5"/>
    <dgm:cxn modelId="{B40C41EE-14DF-4B98-9D4D-8182175BD16D}" srcId="{0BFEEAFF-AD9A-4D74-AE23-E726D24C3959}" destId="{FF5B0EAE-E8E6-4B68-A39D-F6FC3944F264}" srcOrd="9" destOrd="0" parTransId="{ACDD794F-B51E-48C4-898F-CB85CECBC874}" sibTransId="{C9DD999F-AB53-4839-BA28-DC31CCE1446C}"/>
    <dgm:cxn modelId="{D8E8E0F1-FE5F-4AFF-B41D-ED29120D9E25}" srcId="{0BFEEAFF-AD9A-4D74-AE23-E726D24C3959}" destId="{873ED1D5-137E-428E-8EF0-6E0A305785EF}" srcOrd="10" destOrd="0" parTransId="{AC0AC219-A836-4FB1-AE06-D5141F02B271}" sibTransId="{E704564B-924D-4FDC-B38D-B7F3AA8222F3}"/>
    <dgm:cxn modelId="{EAAEB9F2-BF9A-4E15-B6FA-F7FB2B1122CD}" srcId="{0BFEEAFF-AD9A-4D74-AE23-E726D24C3959}" destId="{8A3C39A7-99A6-4CBA-913A-C8CDE7D0506A}" srcOrd="7" destOrd="0" parTransId="{9374DA15-97D5-4A51-AF67-4989CD94ADD3}" sibTransId="{643A1D98-CBE5-4975-A681-26D32586B7E8}"/>
    <dgm:cxn modelId="{7B3071FB-999F-41C6-82C4-293705958DE5}" srcId="{0BFEEAFF-AD9A-4D74-AE23-E726D24C3959}" destId="{8BC67BC2-5FC4-4B32-ACCB-5B881D0D3AAB}" srcOrd="12" destOrd="0" parTransId="{EFF49460-58F0-43EB-BD67-288B3F36CAD9}" sibTransId="{D87C9529-A5B6-4C27-9474-7109A17455A6}"/>
    <dgm:cxn modelId="{8F5944EE-DC0A-4559-B406-3CD66DB63C81}" type="presParOf" srcId="{EC0A0359-61B8-43EB-A837-89F178D1E393}" destId="{76B89689-9288-4A80-A3E3-CB78AE5D1FF7}" srcOrd="0" destOrd="0" presId="urn:microsoft.com/office/officeart/2005/8/layout/radial5"/>
    <dgm:cxn modelId="{473C3F95-6583-46B6-8243-8D62A9D96F16}" type="presParOf" srcId="{EC0A0359-61B8-43EB-A837-89F178D1E393}" destId="{06A70F7A-6E89-4EE7-A14A-471AF218009C}" srcOrd="1" destOrd="0" presId="urn:microsoft.com/office/officeart/2005/8/layout/radial5"/>
    <dgm:cxn modelId="{A5A02432-16B4-478F-8834-CBD2299F360B}" type="presParOf" srcId="{06A70F7A-6E89-4EE7-A14A-471AF218009C}" destId="{CEC939A3-7675-49A0-8B94-0C1E27FD17C3}" srcOrd="0" destOrd="0" presId="urn:microsoft.com/office/officeart/2005/8/layout/radial5"/>
    <dgm:cxn modelId="{D598F55D-0073-424B-A167-55C744E8E928}" type="presParOf" srcId="{EC0A0359-61B8-43EB-A837-89F178D1E393}" destId="{44A01263-609B-4B84-BD75-5D97F0E8409B}" srcOrd="2" destOrd="0" presId="urn:microsoft.com/office/officeart/2005/8/layout/radial5"/>
    <dgm:cxn modelId="{77DE5732-E9DF-4930-BBEB-B191CE489EB2}" type="presParOf" srcId="{EC0A0359-61B8-43EB-A837-89F178D1E393}" destId="{40ABF5ED-960A-4F55-9426-5FF647674A53}" srcOrd="3" destOrd="0" presId="urn:microsoft.com/office/officeart/2005/8/layout/radial5"/>
    <dgm:cxn modelId="{DAC97FBB-769F-40F2-8E6E-D10AFEE88FD0}" type="presParOf" srcId="{40ABF5ED-960A-4F55-9426-5FF647674A53}" destId="{3EEAA04E-250D-43F4-ACA9-687BB028BF2E}" srcOrd="0" destOrd="0" presId="urn:microsoft.com/office/officeart/2005/8/layout/radial5"/>
    <dgm:cxn modelId="{CE9683EA-E472-4D82-BB88-72978620ECC0}" type="presParOf" srcId="{EC0A0359-61B8-43EB-A837-89F178D1E393}" destId="{4BF20CDD-5FA6-45E7-AB55-6BB58C65B829}" srcOrd="4" destOrd="0" presId="urn:microsoft.com/office/officeart/2005/8/layout/radial5"/>
    <dgm:cxn modelId="{10F728B1-25CD-4D6A-8DC8-D1485CDF822F}" type="presParOf" srcId="{EC0A0359-61B8-43EB-A837-89F178D1E393}" destId="{26957557-3A61-4E57-B6AA-4BC0483E4D7D}" srcOrd="5" destOrd="0" presId="urn:microsoft.com/office/officeart/2005/8/layout/radial5"/>
    <dgm:cxn modelId="{9EBC75EB-D3CE-4351-AA5E-76D215947E68}" type="presParOf" srcId="{26957557-3A61-4E57-B6AA-4BC0483E4D7D}" destId="{81EEF774-5C99-4214-8D97-3FE2E3171763}" srcOrd="0" destOrd="0" presId="urn:microsoft.com/office/officeart/2005/8/layout/radial5"/>
    <dgm:cxn modelId="{F8199434-0A2A-4257-9A79-7CA525D26FF6}" type="presParOf" srcId="{EC0A0359-61B8-43EB-A837-89F178D1E393}" destId="{9F2BEB99-7643-4328-98C5-14DAD0C83BFF}" srcOrd="6" destOrd="0" presId="urn:microsoft.com/office/officeart/2005/8/layout/radial5"/>
    <dgm:cxn modelId="{B95D8878-B2A1-49ED-A975-A4351A153FB9}" type="presParOf" srcId="{EC0A0359-61B8-43EB-A837-89F178D1E393}" destId="{9D9B16E5-AED1-43A9-98BA-752F6C7C059D}" srcOrd="7" destOrd="0" presId="urn:microsoft.com/office/officeart/2005/8/layout/radial5"/>
    <dgm:cxn modelId="{D064901C-15E7-4666-8340-F5E2A9B9EA89}" type="presParOf" srcId="{9D9B16E5-AED1-43A9-98BA-752F6C7C059D}" destId="{13D35E35-B5C8-4C03-9BA5-43CE53FD46DC}" srcOrd="0" destOrd="0" presId="urn:microsoft.com/office/officeart/2005/8/layout/radial5"/>
    <dgm:cxn modelId="{F83947C4-F5FF-4E35-96D4-0B5E8786E264}" type="presParOf" srcId="{EC0A0359-61B8-43EB-A837-89F178D1E393}" destId="{A9882881-045D-4052-A737-24F1303ADB7B}" srcOrd="8" destOrd="0" presId="urn:microsoft.com/office/officeart/2005/8/layout/radial5"/>
    <dgm:cxn modelId="{237B1FC6-5D2E-4BED-89AD-9C34A27D1062}" type="presParOf" srcId="{EC0A0359-61B8-43EB-A837-89F178D1E393}" destId="{2AEAAD7A-01E4-4D55-8299-06EA21C2E58A}" srcOrd="9" destOrd="0" presId="urn:microsoft.com/office/officeart/2005/8/layout/radial5"/>
    <dgm:cxn modelId="{ECA23387-FD23-40F4-8E03-3550BDB8959B}" type="presParOf" srcId="{2AEAAD7A-01E4-4D55-8299-06EA21C2E58A}" destId="{9B7F2945-0278-45E8-A64F-FF7FCEF02A9C}" srcOrd="0" destOrd="0" presId="urn:microsoft.com/office/officeart/2005/8/layout/radial5"/>
    <dgm:cxn modelId="{93A49CFE-8E46-4C67-A42A-6C442A21A95D}" type="presParOf" srcId="{EC0A0359-61B8-43EB-A837-89F178D1E393}" destId="{A8FC3E30-5D50-4537-944F-E31BE9D7F11D}" srcOrd="10" destOrd="0" presId="urn:microsoft.com/office/officeart/2005/8/layout/radial5"/>
    <dgm:cxn modelId="{87F32A2C-046D-4F5B-AD76-F09FCFE8AEF1}" type="presParOf" srcId="{EC0A0359-61B8-43EB-A837-89F178D1E393}" destId="{A0A94A33-A8E9-4FD2-BD64-EB9A16376AA4}" srcOrd="11" destOrd="0" presId="urn:microsoft.com/office/officeart/2005/8/layout/radial5"/>
    <dgm:cxn modelId="{46C811C6-7494-492E-A8EB-20A9DA553F19}" type="presParOf" srcId="{A0A94A33-A8E9-4FD2-BD64-EB9A16376AA4}" destId="{1E13E789-A5A3-4074-BC4B-D528496BE89D}" srcOrd="0" destOrd="0" presId="urn:microsoft.com/office/officeart/2005/8/layout/radial5"/>
    <dgm:cxn modelId="{C046086A-21F2-4530-963A-34A808BBE577}" type="presParOf" srcId="{EC0A0359-61B8-43EB-A837-89F178D1E393}" destId="{2C4F4B69-0076-454B-BDE3-BF1A985F71C6}" srcOrd="12" destOrd="0" presId="urn:microsoft.com/office/officeart/2005/8/layout/radial5"/>
    <dgm:cxn modelId="{F0C18929-8583-4348-8241-81505C4666A3}" type="presParOf" srcId="{EC0A0359-61B8-43EB-A837-89F178D1E393}" destId="{6ED7C0AA-453B-46F4-8CF9-C2E0DE66768A}" srcOrd="13" destOrd="0" presId="urn:microsoft.com/office/officeart/2005/8/layout/radial5"/>
    <dgm:cxn modelId="{03C39A47-A582-4E3A-9E3F-3D2767CAA025}" type="presParOf" srcId="{6ED7C0AA-453B-46F4-8CF9-C2E0DE66768A}" destId="{6EA11EC8-C534-40F1-A523-D0597DA7F0B7}" srcOrd="0" destOrd="0" presId="urn:microsoft.com/office/officeart/2005/8/layout/radial5"/>
    <dgm:cxn modelId="{C942D514-0C99-490D-97D6-9DE25E0E1A42}" type="presParOf" srcId="{EC0A0359-61B8-43EB-A837-89F178D1E393}" destId="{4FEBE025-0B72-4C39-800D-AA19DCD769BD}" srcOrd="14" destOrd="0" presId="urn:microsoft.com/office/officeart/2005/8/layout/radial5"/>
    <dgm:cxn modelId="{BBE014E4-7396-485B-BF41-0CCDC6E9C5A0}" type="presParOf" srcId="{EC0A0359-61B8-43EB-A837-89F178D1E393}" destId="{7A4488D1-4FED-449B-98C4-9B7C81FDB6C3}" srcOrd="15" destOrd="0" presId="urn:microsoft.com/office/officeart/2005/8/layout/radial5"/>
    <dgm:cxn modelId="{E8B98582-4B76-415F-82F6-B95E630C9C58}" type="presParOf" srcId="{7A4488D1-4FED-449B-98C4-9B7C81FDB6C3}" destId="{4C8F171B-2099-4E27-8D3C-D0B2E5CBB787}" srcOrd="0" destOrd="0" presId="urn:microsoft.com/office/officeart/2005/8/layout/radial5"/>
    <dgm:cxn modelId="{0AE345F3-D3FA-47B3-9C6B-C053D6CED835}" type="presParOf" srcId="{EC0A0359-61B8-43EB-A837-89F178D1E393}" destId="{E6A2B613-0851-4ADA-AD4F-3A9AF2116D94}" srcOrd="16" destOrd="0" presId="urn:microsoft.com/office/officeart/2005/8/layout/radial5"/>
    <dgm:cxn modelId="{7FEE95F6-BF3B-4788-BB09-A49E99CC4774}" type="presParOf" srcId="{EC0A0359-61B8-43EB-A837-89F178D1E393}" destId="{97094691-FDA3-4BA3-AAE8-1B922F81186F}" srcOrd="17" destOrd="0" presId="urn:microsoft.com/office/officeart/2005/8/layout/radial5"/>
    <dgm:cxn modelId="{C543700C-7360-4D15-B7FD-7DCA07BF739B}" type="presParOf" srcId="{97094691-FDA3-4BA3-AAE8-1B922F81186F}" destId="{9B6352EC-2BA5-499F-A32C-E29D34962E94}" srcOrd="0" destOrd="0" presId="urn:microsoft.com/office/officeart/2005/8/layout/radial5"/>
    <dgm:cxn modelId="{1DB3CF50-B3B1-49BB-A37A-4F61E987ECB4}" type="presParOf" srcId="{EC0A0359-61B8-43EB-A837-89F178D1E393}" destId="{779C95AB-982C-49D0-8EB0-44843CAA1040}" srcOrd="18" destOrd="0" presId="urn:microsoft.com/office/officeart/2005/8/layout/radial5"/>
    <dgm:cxn modelId="{A6B069D6-58A5-425D-AF45-4BD0EFF9A5A1}" type="presParOf" srcId="{EC0A0359-61B8-43EB-A837-89F178D1E393}" destId="{0A7333E8-48DD-4715-99BB-A63F5827D942}" srcOrd="19" destOrd="0" presId="urn:microsoft.com/office/officeart/2005/8/layout/radial5"/>
    <dgm:cxn modelId="{F0191067-8722-4ED0-AC2B-D76F833271DE}" type="presParOf" srcId="{0A7333E8-48DD-4715-99BB-A63F5827D942}" destId="{2BCC46AA-5FF7-43E0-93AC-E4744AAA7CF0}" srcOrd="0" destOrd="0" presId="urn:microsoft.com/office/officeart/2005/8/layout/radial5"/>
    <dgm:cxn modelId="{8464745D-92B2-4D0E-80EF-D48E9C9BEE62}" type="presParOf" srcId="{EC0A0359-61B8-43EB-A837-89F178D1E393}" destId="{CE5A3416-AEB6-440F-B36F-261CAE990FCC}" srcOrd="20" destOrd="0" presId="urn:microsoft.com/office/officeart/2005/8/layout/radial5"/>
    <dgm:cxn modelId="{8CE6C113-829E-4DA7-975B-580E150795E3}" type="presParOf" srcId="{EC0A0359-61B8-43EB-A837-89F178D1E393}" destId="{60B513BF-2270-4866-9FDD-D2D7A598E41F}" srcOrd="21" destOrd="0" presId="urn:microsoft.com/office/officeart/2005/8/layout/radial5"/>
    <dgm:cxn modelId="{2EA3A74C-7CDC-4E9A-B484-AC5875471273}" type="presParOf" srcId="{60B513BF-2270-4866-9FDD-D2D7A598E41F}" destId="{5F9D05A2-F71C-4EAA-A984-5FDBB514E54C}" srcOrd="0" destOrd="0" presId="urn:microsoft.com/office/officeart/2005/8/layout/radial5"/>
    <dgm:cxn modelId="{54DAD2F0-8EE2-4C92-86C1-FF2D51C68B72}" type="presParOf" srcId="{EC0A0359-61B8-43EB-A837-89F178D1E393}" destId="{F35752DD-5971-485A-BB81-72C72CDC58F1}" srcOrd="22" destOrd="0" presId="urn:microsoft.com/office/officeart/2005/8/layout/radial5"/>
    <dgm:cxn modelId="{A46F3FFB-1F00-47DE-8F5D-2E05C3FB0A2E}" type="presParOf" srcId="{EC0A0359-61B8-43EB-A837-89F178D1E393}" destId="{CA4C9563-A740-4C59-9700-990FA0FAA765}" srcOrd="23" destOrd="0" presId="urn:microsoft.com/office/officeart/2005/8/layout/radial5"/>
    <dgm:cxn modelId="{5C744184-D70A-4696-8292-DF1F56F3FA75}" type="presParOf" srcId="{CA4C9563-A740-4C59-9700-990FA0FAA765}" destId="{3F68D588-1EBF-466A-A28C-964B0ADB95C0}" srcOrd="0" destOrd="0" presId="urn:microsoft.com/office/officeart/2005/8/layout/radial5"/>
    <dgm:cxn modelId="{B37C3A6A-3F05-47C8-9F4A-9B22C5655AB0}" type="presParOf" srcId="{EC0A0359-61B8-43EB-A837-89F178D1E393}" destId="{C4DCA682-287A-48E8-A2AE-A97A33B68695}" srcOrd="24" destOrd="0" presId="urn:microsoft.com/office/officeart/2005/8/layout/radial5"/>
    <dgm:cxn modelId="{A0573A47-9AF6-4B0E-A23F-4946F7C009B0}" type="presParOf" srcId="{EC0A0359-61B8-43EB-A837-89F178D1E393}" destId="{341A32DA-BFCF-4CDD-845E-F3E74EE13686}" srcOrd="25" destOrd="0" presId="urn:microsoft.com/office/officeart/2005/8/layout/radial5"/>
    <dgm:cxn modelId="{5F5949C6-28DC-45B0-8863-56FFE396A0AB}" type="presParOf" srcId="{341A32DA-BFCF-4CDD-845E-F3E74EE13686}" destId="{931C9C22-5F70-4391-BCB4-762342249FDF}" srcOrd="0" destOrd="0" presId="urn:microsoft.com/office/officeart/2005/8/layout/radial5"/>
    <dgm:cxn modelId="{07E8AFDD-71A5-4811-B04B-26DB110725B5}" type="presParOf" srcId="{EC0A0359-61B8-43EB-A837-89F178D1E393}" destId="{37DE6102-9A15-4081-9676-BD9FB138D5C3}" srcOrd="2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B89689-9288-4A80-A3E3-CB78AE5D1FF7}">
      <dsp:nvSpPr>
        <dsp:cNvPr id="0" name=""/>
        <dsp:cNvSpPr/>
      </dsp:nvSpPr>
      <dsp:spPr>
        <a:xfrm>
          <a:off x="3304362" y="1730814"/>
          <a:ext cx="2622517" cy="2412530"/>
        </a:xfrm>
        <a:prstGeom prst="ellipse">
          <a:avLst/>
        </a:prstGeom>
        <a:solidFill>
          <a:srgbClr val="8CB94F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2">
                  <a:lumMod val="50000"/>
                </a:schemeClr>
              </a:solidFill>
            </a:rPr>
            <a:t>Государственные программы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bg2">
                  <a:lumMod val="50000"/>
                </a:schemeClr>
              </a:solidFill>
            </a:rPr>
            <a:t> 73 126,7 </a:t>
          </a:r>
          <a:r>
            <a:rPr lang="ru-RU" sz="1400" b="1" kern="1200" dirty="0" err="1">
              <a:solidFill>
                <a:schemeClr val="bg2">
                  <a:lumMod val="50000"/>
                </a:schemeClr>
              </a:solidFill>
            </a:rPr>
            <a:t>тыс.рублей</a:t>
          </a:r>
          <a:r>
            <a:rPr lang="ru-RU" sz="1400" b="1" kern="1200" dirty="0">
              <a:solidFill>
                <a:schemeClr val="bg2">
                  <a:lumMod val="50000"/>
                </a:schemeClr>
              </a:solidFill>
            </a:rPr>
            <a:t> </a:t>
          </a:r>
          <a:r>
            <a:rPr lang="ru-RU" sz="1600" b="1" kern="1200" dirty="0">
              <a:solidFill>
                <a:schemeClr val="bg2">
                  <a:lumMod val="50000"/>
                </a:schemeClr>
              </a:solidFill>
            </a:rPr>
            <a:t>(92,33% расходов бюджета</a:t>
          </a:r>
          <a:r>
            <a:rPr lang="ru-RU" sz="1800" b="1" kern="1200" dirty="0">
              <a:solidFill>
                <a:schemeClr val="bg2">
                  <a:lumMod val="50000"/>
                </a:schemeClr>
              </a:solidFill>
            </a:rPr>
            <a:t>)</a:t>
          </a:r>
        </a:p>
      </dsp:txBody>
      <dsp:txXfrm>
        <a:off x="3688421" y="2084121"/>
        <a:ext cx="1854399" cy="1705916"/>
      </dsp:txXfrm>
    </dsp:sp>
    <dsp:sp modelId="{06A70F7A-6E89-4EE7-A14A-471AF218009C}">
      <dsp:nvSpPr>
        <dsp:cNvPr id="0" name=""/>
        <dsp:cNvSpPr/>
      </dsp:nvSpPr>
      <dsp:spPr>
        <a:xfrm rot="13897830">
          <a:off x="3357526" y="1507697"/>
          <a:ext cx="455153" cy="255540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 rot="10800000">
        <a:off x="3419650" y="1588857"/>
        <a:ext cx="378491" cy="153324"/>
      </dsp:txXfrm>
    </dsp:sp>
    <dsp:sp modelId="{44A01263-609B-4B84-BD75-5D97F0E8409B}">
      <dsp:nvSpPr>
        <dsp:cNvPr id="0" name=""/>
        <dsp:cNvSpPr/>
      </dsp:nvSpPr>
      <dsp:spPr>
        <a:xfrm>
          <a:off x="2160240" y="144013"/>
          <a:ext cx="1478106" cy="1250458"/>
        </a:xfrm>
        <a:prstGeom prst="roundRect">
          <a:avLst/>
        </a:prstGeom>
        <a:solidFill>
          <a:srgbClr val="8CB94F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Образование и молодежная политика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rgbClr val="002060"/>
              </a:solidFill>
            </a:rPr>
            <a:t>30 569,0</a:t>
          </a:r>
          <a:r>
            <a:rPr lang="ru-RU" sz="1400" b="1" kern="1200" dirty="0">
              <a:solidFill>
                <a:srgbClr val="002060"/>
              </a:solidFill>
            </a:rPr>
            <a:t> </a:t>
          </a:r>
          <a:r>
            <a:rPr lang="ru-RU" sz="1400" b="1" kern="1200" dirty="0" err="1">
              <a:solidFill>
                <a:srgbClr val="002060"/>
              </a:solidFill>
            </a:rPr>
            <a:t>тыс.руб</a:t>
          </a:r>
          <a:r>
            <a:rPr lang="ru-RU" sz="1400" b="1" kern="1200" dirty="0">
              <a:solidFill>
                <a:srgbClr val="002060"/>
              </a:solidFill>
            </a:rPr>
            <a:t>. </a:t>
          </a:r>
        </a:p>
      </dsp:txBody>
      <dsp:txXfrm>
        <a:off x="2221282" y="205055"/>
        <a:ext cx="1356022" cy="1128374"/>
      </dsp:txXfrm>
    </dsp:sp>
    <dsp:sp modelId="{40ABF5ED-960A-4F55-9426-5FF647674A53}">
      <dsp:nvSpPr>
        <dsp:cNvPr id="0" name=""/>
        <dsp:cNvSpPr/>
      </dsp:nvSpPr>
      <dsp:spPr>
        <a:xfrm rot="16409869">
          <a:off x="4600133" y="1406795"/>
          <a:ext cx="218230" cy="255540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>
        <a:off x="4630870" y="1490577"/>
        <a:ext cx="152761" cy="153324"/>
      </dsp:txXfrm>
    </dsp:sp>
    <dsp:sp modelId="{4BF20CDD-5FA6-45E7-AB55-6BB58C65B829}">
      <dsp:nvSpPr>
        <dsp:cNvPr id="0" name=""/>
        <dsp:cNvSpPr/>
      </dsp:nvSpPr>
      <dsp:spPr>
        <a:xfrm>
          <a:off x="3971636" y="72016"/>
          <a:ext cx="1561786" cy="1250458"/>
        </a:xfrm>
        <a:prstGeom prst="roundRect">
          <a:avLst/>
        </a:prstGeom>
        <a:solidFill>
          <a:srgbClr val="8CB94F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Транспортный комплекс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225,0 </a:t>
          </a:r>
          <a:r>
            <a:rPr lang="ru-RU" sz="1400" b="1" kern="1200" dirty="0" err="1">
              <a:solidFill>
                <a:srgbClr val="002060"/>
              </a:solidFill>
            </a:rPr>
            <a:t>тыс.руб</a:t>
          </a:r>
          <a:r>
            <a:rPr lang="ru-RU" sz="1400" b="1" kern="1200" dirty="0">
              <a:solidFill>
                <a:srgbClr val="002060"/>
              </a:solidFill>
            </a:rPr>
            <a:t>.</a:t>
          </a:r>
        </a:p>
      </dsp:txBody>
      <dsp:txXfrm>
        <a:off x="4032678" y="133058"/>
        <a:ext cx="1439702" cy="1128374"/>
      </dsp:txXfrm>
    </dsp:sp>
    <dsp:sp modelId="{26957557-3A61-4E57-B6AA-4BC0483E4D7D}">
      <dsp:nvSpPr>
        <dsp:cNvPr id="0" name=""/>
        <dsp:cNvSpPr/>
      </dsp:nvSpPr>
      <dsp:spPr>
        <a:xfrm rot="18751666">
          <a:off x="5524232" y="1529017"/>
          <a:ext cx="531404" cy="255540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>
          <a:solidFill>
            <a:schemeClr val="bg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>
        <a:off x="5536653" y="1608373"/>
        <a:ext cx="454742" cy="153324"/>
      </dsp:txXfrm>
    </dsp:sp>
    <dsp:sp modelId="{9F2BEB99-7643-4328-98C5-14DAD0C83BFF}">
      <dsp:nvSpPr>
        <dsp:cNvPr id="0" name=""/>
        <dsp:cNvSpPr/>
      </dsp:nvSpPr>
      <dsp:spPr>
        <a:xfrm>
          <a:off x="5760645" y="144008"/>
          <a:ext cx="1699891" cy="1236122"/>
        </a:xfrm>
        <a:prstGeom prst="flowChartAlternateProcess">
          <a:avLst/>
        </a:prstGeom>
        <a:solidFill>
          <a:srgbClr val="8CB94F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Земельно-имущественные отношения          5,0 тыс. руб.</a:t>
          </a:r>
        </a:p>
      </dsp:txBody>
      <dsp:txXfrm>
        <a:off x="5820986" y="204349"/>
        <a:ext cx="1579209" cy="1115440"/>
      </dsp:txXfrm>
    </dsp:sp>
    <dsp:sp modelId="{9D9B16E5-AED1-43A9-98BA-752F6C7C059D}">
      <dsp:nvSpPr>
        <dsp:cNvPr id="0" name=""/>
        <dsp:cNvSpPr/>
      </dsp:nvSpPr>
      <dsp:spPr>
        <a:xfrm rot="19803270">
          <a:off x="6067244" y="1638443"/>
          <a:ext cx="1161679" cy="255540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>
        <a:off x="6072361" y="1708685"/>
        <a:ext cx="1085017" cy="153324"/>
      </dsp:txXfrm>
    </dsp:sp>
    <dsp:sp modelId="{A9882881-045D-4052-A737-24F1303ADB7B}">
      <dsp:nvSpPr>
        <dsp:cNvPr id="0" name=""/>
        <dsp:cNvSpPr/>
      </dsp:nvSpPr>
      <dsp:spPr>
        <a:xfrm>
          <a:off x="7488835" y="72000"/>
          <a:ext cx="1667459" cy="1459147"/>
        </a:xfrm>
        <a:prstGeom prst="roundRect">
          <a:avLst/>
        </a:prstGeom>
        <a:solidFill>
          <a:srgbClr val="8CB94F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Физическая культура и спорта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rgbClr val="002060"/>
              </a:solidFill>
            </a:rPr>
            <a:t>820,8 </a:t>
          </a:r>
          <a:r>
            <a:rPr lang="ru-RU" sz="1400" b="1" kern="1200" dirty="0" err="1">
              <a:solidFill>
                <a:srgbClr val="002060"/>
              </a:solidFill>
            </a:rPr>
            <a:t>тыс.руб</a:t>
          </a:r>
          <a:r>
            <a:rPr lang="ru-RU" sz="1400" b="1" kern="1200" dirty="0">
              <a:solidFill>
                <a:srgbClr val="002060"/>
              </a:solidFill>
            </a:rPr>
            <a:t>.</a:t>
          </a:r>
        </a:p>
      </dsp:txBody>
      <dsp:txXfrm>
        <a:off x="7560065" y="143230"/>
        <a:ext cx="1524999" cy="1316687"/>
      </dsp:txXfrm>
    </dsp:sp>
    <dsp:sp modelId="{2AEAAD7A-01E4-4D55-8299-06EA21C2E58A}">
      <dsp:nvSpPr>
        <dsp:cNvPr id="0" name=""/>
        <dsp:cNvSpPr/>
      </dsp:nvSpPr>
      <dsp:spPr>
        <a:xfrm rot="696055">
          <a:off x="6220880" y="3223128"/>
          <a:ext cx="821087" cy="255540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>
        <a:off x="6221663" y="3266528"/>
        <a:ext cx="744425" cy="153324"/>
      </dsp:txXfrm>
    </dsp:sp>
    <dsp:sp modelId="{A8FC3E30-5D50-4537-944F-E31BE9D7F11D}">
      <dsp:nvSpPr>
        <dsp:cNvPr id="0" name=""/>
        <dsp:cNvSpPr/>
      </dsp:nvSpPr>
      <dsp:spPr>
        <a:xfrm>
          <a:off x="7380948" y="3024341"/>
          <a:ext cx="1781297" cy="1326529"/>
        </a:xfrm>
        <a:prstGeom prst="roundRect">
          <a:avLst/>
        </a:prstGeom>
        <a:solidFill>
          <a:srgbClr val="8CB94F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Культура Беларуси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3 </a:t>
          </a:r>
          <a:r>
            <a:rPr lang="en-US" sz="1400" b="1" kern="1200" dirty="0">
              <a:solidFill>
                <a:srgbClr val="002060"/>
              </a:solidFill>
            </a:rPr>
            <a:t>476,8</a:t>
          </a:r>
          <a:r>
            <a:rPr lang="ru-RU" sz="1400" b="1" kern="1200" dirty="0">
              <a:solidFill>
                <a:srgbClr val="002060"/>
              </a:solidFill>
            </a:rPr>
            <a:t> </a:t>
          </a:r>
          <a:r>
            <a:rPr lang="ru-RU" sz="1400" b="1" kern="1200" dirty="0" err="1">
              <a:solidFill>
                <a:srgbClr val="002060"/>
              </a:solidFill>
            </a:rPr>
            <a:t>тыс.руб</a:t>
          </a:r>
          <a:r>
            <a:rPr lang="ru-RU" sz="1400" b="1" kern="1200" dirty="0">
              <a:solidFill>
                <a:srgbClr val="002060"/>
              </a:solidFill>
            </a:rPr>
            <a:t>.</a:t>
          </a:r>
        </a:p>
      </dsp:txBody>
      <dsp:txXfrm>
        <a:off x="7445704" y="3089097"/>
        <a:ext cx="1651785" cy="1197017"/>
      </dsp:txXfrm>
    </dsp:sp>
    <dsp:sp modelId="{A0A94A33-A8E9-4FD2-BD64-EB9A16376AA4}">
      <dsp:nvSpPr>
        <dsp:cNvPr id="0" name=""/>
        <dsp:cNvSpPr/>
      </dsp:nvSpPr>
      <dsp:spPr>
        <a:xfrm rot="2110403">
          <a:off x="5884726" y="4027874"/>
          <a:ext cx="920048" cy="255540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>
        <a:off x="5891725" y="4056901"/>
        <a:ext cx="843386" cy="153324"/>
      </dsp:txXfrm>
    </dsp:sp>
    <dsp:sp modelId="{2C4F4B69-0076-454B-BDE3-BF1A985F71C6}">
      <dsp:nvSpPr>
        <dsp:cNvPr id="0" name=""/>
        <dsp:cNvSpPr/>
      </dsp:nvSpPr>
      <dsp:spPr>
        <a:xfrm>
          <a:off x="6916558" y="4438168"/>
          <a:ext cx="1432569" cy="1250458"/>
        </a:xfrm>
        <a:prstGeom prst="roundRect">
          <a:avLst/>
        </a:prstGeom>
        <a:solidFill>
          <a:srgbClr val="8CB94F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002060"/>
              </a:solidFill>
            </a:rPr>
            <a:t>Комфортное жилье и благоприятная среда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002060"/>
              </a:solidFill>
            </a:rPr>
            <a:t>9 693,7</a:t>
          </a:r>
          <a:r>
            <a:rPr lang="ru-RU" sz="1200" b="1" kern="1200" dirty="0">
              <a:solidFill>
                <a:srgbClr val="002060"/>
              </a:solidFill>
            </a:rPr>
            <a:t> </a:t>
          </a:r>
          <a:r>
            <a:rPr lang="ru-RU" sz="1200" b="1" kern="1200" dirty="0" err="1">
              <a:solidFill>
                <a:srgbClr val="002060"/>
              </a:solidFill>
            </a:rPr>
            <a:t>тыс.руб</a:t>
          </a:r>
          <a:r>
            <a:rPr lang="ru-RU" sz="1200" b="1" kern="1200" dirty="0">
              <a:solidFill>
                <a:srgbClr val="002060"/>
              </a:solidFill>
            </a:rPr>
            <a:t>.</a:t>
          </a:r>
        </a:p>
      </dsp:txBody>
      <dsp:txXfrm>
        <a:off x="6977600" y="4499210"/>
        <a:ext cx="1310485" cy="1128374"/>
      </dsp:txXfrm>
    </dsp:sp>
    <dsp:sp modelId="{6ED7C0AA-453B-46F4-8CF9-C2E0DE66768A}">
      <dsp:nvSpPr>
        <dsp:cNvPr id="0" name=""/>
        <dsp:cNvSpPr/>
      </dsp:nvSpPr>
      <dsp:spPr>
        <a:xfrm rot="6363942">
          <a:off x="4080206" y="4208380"/>
          <a:ext cx="265002" cy="255540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 rot="10800000">
        <a:off x="4129145" y="4222654"/>
        <a:ext cx="188340" cy="153324"/>
      </dsp:txXfrm>
    </dsp:sp>
    <dsp:sp modelId="{4FEBE025-0B72-4C39-800D-AA19DCD769BD}">
      <dsp:nvSpPr>
        <dsp:cNvPr id="0" name=""/>
        <dsp:cNvSpPr/>
      </dsp:nvSpPr>
      <dsp:spPr>
        <a:xfrm>
          <a:off x="3281727" y="4563087"/>
          <a:ext cx="1371135" cy="1250458"/>
        </a:xfrm>
        <a:prstGeom prst="roundRect">
          <a:avLst/>
        </a:prstGeom>
        <a:solidFill>
          <a:srgbClr val="8CB94F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002060"/>
              </a:solidFill>
            </a:rPr>
            <a:t>Строительство жилья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002060"/>
              </a:solidFill>
            </a:rPr>
            <a:t>3</a:t>
          </a:r>
          <a:r>
            <a:rPr lang="en-US" sz="1200" b="1" kern="1200" dirty="0">
              <a:solidFill>
                <a:srgbClr val="002060"/>
              </a:solidFill>
            </a:rPr>
            <a:t>5</a:t>
          </a:r>
          <a:r>
            <a:rPr lang="ru-RU" sz="1200" b="1" kern="1200" dirty="0">
              <a:solidFill>
                <a:srgbClr val="002060"/>
              </a:solidFill>
            </a:rPr>
            <a:t>,0 </a:t>
          </a:r>
          <a:r>
            <a:rPr lang="ru-RU" sz="1200" b="1" kern="1200" dirty="0" err="1">
              <a:solidFill>
                <a:srgbClr val="002060"/>
              </a:solidFill>
            </a:rPr>
            <a:t>тыс.руб</a:t>
          </a:r>
          <a:r>
            <a:rPr lang="ru-RU" sz="1200" b="1" kern="1200" dirty="0">
              <a:solidFill>
                <a:srgbClr val="002060"/>
              </a:solidFill>
            </a:rPr>
            <a:t>.</a:t>
          </a:r>
        </a:p>
      </dsp:txBody>
      <dsp:txXfrm>
        <a:off x="3342769" y="4624129"/>
        <a:ext cx="1249051" cy="1128374"/>
      </dsp:txXfrm>
    </dsp:sp>
    <dsp:sp modelId="{7A4488D1-4FED-449B-98C4-9B7C81FDB6C3}">
      <dsp:nvSpPr>
        <dsp:cNvPr id="0" name=""/>
        <dsp:cNvSpPr/>
      </dsp:nvSpPr>
      <dsp:spPr>
        <a:xfrm rot="8454813">
          <a:off x="2690292" y="4056978"/>
          <a:ext cx="778660" cy="255540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 rot="10800000">
        <a:off x="2758375" y="4083919"/>
        <a:ext cx="701998" cy="153324"/>
      </dsp:txXfrm>
    </dsp:sp>
    <dsp:sp modelId="{E6A2B613-0851-4ADA-AD4F-3A9AF2116D94}">
      <dsp:nvSpPr>
        <dsp:cNvPr id="0" name=""/>
        <dsp:cNvSpPr/>
      </dsp:nvSpPr>
      <dsp:spPr>
        <a:xfrm>
          <a:off x="980514" y="4464501"/>
          <a:ext cx="1783373" cy="1402035"/>
        </a:xfrm>
        <a:prstGeom prst="roundRect">
          <a:avLst/>
        </a:prstGeom>
        <a:solidFill>
          <a:srgbClr val="8CB94F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Аграрный бизнес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на 2021-2025 годы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rgbClr val="002060"/>
              </a:solidFill>
            </a:rPr>
            <a:t>1 258,9</a:t>
          </a:r>
          <a:r>
            <a:rPr lang="ru-RU" sz="1400" b="1" kern="1200" dirty="0">
              <a:solidFill>
                <a:srgbClr val="002060"/>
              </a:solidFill>
            </a:rPr>
            <a:t> </a:t>
          </a:r>
          <a:r>
            <a:rPr lang="ru-RU" sz="1400" b="1" kern="1200" dirty="0" err="1">
              <a:solidFill>
                <a:srgbClr val="002060"/>
              </a:solidFill>
            </a:rPr>
            <a:t>тыс.руб</a:t>
          </a:r>
          <a:r>
            <a:rPr lang="ru-RU" sz="1400" b="1" kern="1200" dirty="0">
              <a:solidFill>
                <a:srgbClr val="002060"/>
              </a:solidFill>
            </a:rPr>
            <a:t>.</a:t>
          </a:r>
        </a:p>
      </dsp:txBody>
      <dsp:txXfrm>
        <a:off x="1048956" y="4532943"/>
        <a:ext cx="1646489" cy="1265151"/>
      </dsp:txXfrm>
    </dsp:sp>
    <dsp:sp modelId="{97094691-FDA3-4BA3-AAE8-1B922F81186F}">
      <dsp:nvSpPr>
        <dsp:cNvPr id="0" name=""/>
        <dsp:cNvSpPr/>
      </dsp:nvSpPr>
      <dsp:spPr>
        <a:xfrm rot="11343099">
          <a:off x="2139004" y="2481984"/>
          <a:ext cx="843904" cy="255540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 rot="10800000">
        <a:off x="2215189" y="2539122"/>
        <a:ext cx="767242" cy="153324"/>
      </dsp:txXfrm>
    </dsp:sp>
    <dsp:sp modelId="{779C95AB-982C-49D0-8EB0-44843CAA1040}">
      <dsp:nvSpPr>
        <dsp:cNvPr id="0" name=""/>
        <dsp:cNvSpPr/>
      </dsp:nvSpPr>
      <dsp:spPr>
        <a:xfrm>
          <a:off x="432055" y="1675245"/>
          <a:ext cx="1326500" cy="1402035"/>
        </a:xfrm>
        <a:prstGeom prst="roundRect">
          <a:avLst/>
        </a:prstGeom>
        <a:solidFill>
          <a:srgbClr val="8CB94F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002060"/>
              </a:solidFill>
            </a:rPr>
            <a:t>Социальная защита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002060"/>
              </a:solidFill>
            </a:rPr>
            <a:t>3 012,7</a:t>
          </a:r>
          <a:r>
            <a:rPr lang="ru-RU" sz="1200" b="1" kern="1200" dirty="0">
              <a:solidFill>
                <a:srgbClr val="002060"/>
              </a:solidFill>
            </a:rPr>
            <a:t> </a:t>
          </a:r>
          <a:r>
            <a:rPr lang="ru-RU" sz="1200" b="1" kern="1200" dirty="0" err="1">
              <a:solidFill>
                <a:srgbClr val="002060"/>
              </a:solidFill>
            </a:rPr>
            <a:t>тыс.руб</a:t>
          </a:r>
          <a:r>
            <a:rPr lang="ru-RU" sz="1200" b="1" kern="1200" dirty="0">
              <a:solidFill>
                <a:srgbClr val="002060"/>
              </a:solidFill>
            </a:rPr>
            <a:t>.</a:t>
          </a:r>
        </a:p>
      </dsp:txBody>
      <dsp:txXfrm>
        <a:off x="496809" y="1739999"/>
        <a:ext cx="1196992" cy="1272527"/>
      </dsp:txXfrm>
    </dsp:sp>
    <dsp:sp modelId="{0A7333E8-48DD-4715-99BB-A63F5827D942}">
      <dsp:nvSpPr>
        <dsp:cNvPr id="0" name=""/>
        <dsp:cNvSpPr/>
      </dsp:nvSpPr>
      <dsp:spPr>
        <a:xfrm rot="12704397">
          <a:off x="2225243" y="1645774"/>
          <a:ext cx="1018779" cy="255540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 rot="10800000">
        <a:off x="2296172" y="1717047"/>
        <a:ext cx="942117" cy="153324"/>
      </dsp:txXfrm>
    </dsp:sp>
    <dsp:sp modelId="{CE5A3416-AEB6-440F-B36F-261CAE990FCC}">
      <dsp:nvSpPr>
        <dsp:cNvPr id="0" name=""/>
        <dsp:cNvSpPr/>
      </dsp:nvSpPr>
      <dsp:spPr>
        <a:xfrm>
          <a:off x="288023" y="72004"/>
          <a:ext cx="1781288" cy="1478115"/>
        </a:xfrm>
        <a:prstGeom prst="roundRect">
          <a:avLst/>
        </a:prstGeom>
        <a:solidFill>
          <a:srgbClr val="8CB94F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Здоровье народа и демографическая безопасность          </a:t>
          </a:r>
          <a:r>
            <a:rPr lang="en-US" sz="1400" b="1" kern="1200" dirty="0">
              <a:solidFill>
                <a:srgbClr val="002060"/>
              </a:solidFill>
            </a:rPr>
            <a:t>21 975,1 </a:t>
          </a:r>
          <a:r>
            <a:rPr lang="ru-RU" sz="1400" b="1" kern="1200" dirty="0" err="1">
              <a:solidFill>
                <a:srgbClr val="002060"/>
              </a:solidFill>
            </a:rPr>
            <a:t>тыс.руб</a:t>
          </a:r>
          <a:r>
            <a:rPr lang="ru-RU" sz="1400" b="1" kern="1200" dirty="0">
              <a:solidFill>
                <a:srgbClr val="002060"/>
              </a:solidFill>
            </a:rPr>
            <a:t>.</a:t>
          </a:r>
        </a:p>
      </dsp:txBody>
      <dsp:txXfrm>
        <a:off x="360179" y="144160"/>
        <a:ext cx="1636976" cy="1333803"/>
      </dsp:txXfrm>
    </dsp:sp>
    <dsp:sp modelId="{60B513BF-2270-4866-9FDD-D2D7A598E41F}">
      <dsp:nvSpPr>
        <dsp:cNvPr id="0" name=""/>
        <dsp:cNvSpPr/>
      </dsp:nvSpPr>
      <dsp:spPr>
        <a:xfrm rot="20955273">
          <a:off x="6219686" y="2428846"/>
          <a:ext cx="801525" cy="255540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100" b="1" kern="1200">
            <a:solidFill>
              <a:schemeClr val="bg2">
                <a:lumMod val="50000"/>
              </a:schemeClr>
            </a:solidFill>
          </a:endParaRPr>
        </a:p>
      </dsp:txBody>
      <dsp:txXfrm>
        <a:off x="6220358" y="2487101"/>
        <a:ext cx="724863" cy="153324"/>
      </dsp:txXfrm>
    </dsp:sp>
    <dsp:sp modelId="{F35752DD-5971-485A-BB81-72C72CDC58F1}">
      <dsp:nvSpPr>
        <dsp:cNvPr id="0" name=""/>
        <dsp:cNvSpPr/>
      </dsp:nvSpPr>
      <dsp:spPr>
        <a:xfrm>
          <a:off x="7356794" y="1584174"/>
          <a:ext cx="1805451" cy="1322780"/>
        </a:xfrm>
        <a:prstGeom prst="flowChartAlternateProcess">
          <a:avLst/>
        </a:prstGeom>
        <a:solidFill>
          <a:srgbClr val="8CB94F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solidFill>
                <a:srgbClr val="002060"/>
              </a:solidFill>
            </a:rPr>
            <a:t>Охрана окружающей среды и устойчивое использование природных ресурсов             19,</a:t>
          </a:r>
          <a:r>
            <a:rPr lang="en-US" sz="1200" b="1" kern="1200" dirty="0">
              <a:solidFill>
                <a:srgbClr val="002060"/>
              </a:solidFill>
            </a:rPr>
            <a:t>5</a:t>
          </a:r>
          <a:r>
            <a:rPr lang="ru-RU" sz="1200" b="1" kern="1200" dirty="0">
              <a:solidFill>
                <a:srgbClr val="002060"/>
              </a:solidFill>
            </a:rPr>
            <a:t> </a:t>
          </a:r>
          <a:r>
            <a:rPr lang="ru-RU" sz="1200" b="1" kern="1200" dirty="0" err="1">
              <a:solidFill>
                <a:srgbClr val="002060"/>
              </a:solidFill>
            </a:rPr>
            <a:t>тыс.руб</a:t>
          </a:r>
          <a:r>
            <a:rPr lang="ru-RU" sz="1200" b="1" kern="1200" dirty="0">
              <a:solidFill>
                <a:srgbClr val="002060"/>
              </a:solidFill>
            </a:rPr>
            <a:t>.</a:t>
          </a:r>
        </a:p>
      </dsp:txBody>
      <dsp:txXfrm>
        <a:off x="7421366" y="1648746"/>
        <a:ext cx="1676307" cy="1193636"/>
      </dsp:txXfrm>
    </dsp:sp>
    <dsp:sp modelId="{CA4C9563-A740-4C59-9700-990FA0FAA765}">
      <dsp:nvSpPr>
        <dsp:cNvPr id="0" name=""/>
        <dsp:cNvSpPr/>
      </dsp:nvSpPr>
      <dsp:spPr>
        <a:xfrm rot="3814751">
          <a:off x="5141950" y="4177692"/>
          <a:ext cx="329597" cy="255540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 w="6350">
          <a:solidFill>
            <a:schemeClr val="bg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BY" sz="1100" b="1" kern="1200">
            <a:solidFill>
              <a:schemeClr val="bg2">
                <a:lumMod val="50000"/>
              </a:schemeClr>
            </a:solidFill>
          </a:endParaRPr>
        </a:p>
      </dsp:txBody>
      <dsp:txXfrm>
        <a:off x="5163225" y="4194473"/>
        <a:ext cx="252935" cy="153324"/>
      </dsp:txXfrm>
    </dsp:sp>
    <dsp:sp modelId="{C4DCA682-287A-48E8-A2AE-A97A33B68695}">
      <dsp:nvSpPr>
        <dsp:cNvPr id="0" name=""/>
        <dsp:cNvSpPr/>
      </dsp:nvSpPr>
      <dsp:spPr>
        <a:xfrm>
          <a:off x="4968552" y="4544207"/>
          <a:ext cx="1512463" cy="1250458"/>
        </a:xfrm>
        <a:prstGeom prst="roundRect">
          <a:avLst/>
        </a:prstGeom>
        <a:solidFill>
          <a:srgbClr val="8CB94F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solidFill>
                <a:srgbClr val="002060"/>
              </a:solidFill>
            </a:rPr>
            <a:t>Управление государственными финансами и регулирование финансового рынка                      </a:t>
          </a:r>
          <a:r>
            <a:rPr lang="en-US" sz="1100" b="1" kern="1200" dirty="0">
              <a:solidFill>
                <a:srgbClr val="002060"/>
              </a:solidFill>
            </a:rPr>
            <a:t>2 010,2</a:t>
          </a:r>
          <a:r>
            <a:rPr lang="ru-RU" sz="1100" b="1" kern="1200" dirty="0">
              <a:solidFill>
                <a:srgbClr val="002060"/>
              </a:solidFill>
            </a:rPr>
            <a:t> </a:t>
          </a:r>
          <a:r>
            <a:rPr lang="ru-RU" sz="1100" b="1" kern="1200" dirty="0" err="1">
              <a:solidFill>
                <a:srgbClr val="002060"/>
              </a:solidFill>
            </a:rPr>
            <a:t>тыс.руб</a:t>
          </a:r>
          <a:r>
            <a:rPr lang="ru-RU" sz="1100" b="1" kern="1200" dirty="0">
              <a:solidFill>
                <a:srgbClr val="002060"/>
              </a:solidFill>
            </a:rPr>
            <a:t>.</a:t>
          </a:r>
        </a:p>
      </dsp:txBody>
      <dsp:txXfrm>
        <a:off x="5029594" y="4605249"/>
        <a:ext cx="1390379" cy="1128374"/>
      </dsp:txXfrm>
    </dsp:sp>
    <dsp:sp modelId="{341A32DA-BFCF-4CDD-845E-F3E74EE13686}">
      <dsp:nvSpPr>
        <dsp:cNvPr id="0" name=""/>
        <dsp:cNvSpPr/>
      </dsp:nvSpPr>
      <dsp:spPr>
        <a:xfrm rot="10026678">
          <a:off x="2199257" y="3268213"/>
          <a:ext cx="821729" cy="255540"/>
        </a:xfrm>
        <a:prstGeom prst="rightArrow">
          <a:avLst>
            <a:gd name="adj1" fmla="val 60000"/>
            <a:gd name="adj2" fmla="val 50000"/>
          </a:avLst>
        </a:prstGeom>
        <a:solidFill>
          <a:srgbClr val="8CB94F"/>
        </a:solidFill>
        <a:ln>
          <a:solidFill>
            <a:schemeClr val="bg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BY" sz="1100" kern="1200"/>
        </a:p>
      </dsp:txBody>
      <dsp:txXfrm rot="10800000">
        <a:off x="2274953" y="3310771"/>
        <a:ext cx="745067" cy="153324"/>
      </dsp:txXfrm>
    </dsp:sp>
    <dsp:sp modelId="{37DE6102-9A15-4081-9676-BD9FB138D5C3}">
      <dsp:nvSpPr>
        <dsp:cNvPr id="0" name=""/>
        <dsp:cNvSpPr/>
      </dsp:nvSpPr>
      <dsp:spPr>
        <a:xfrm>
          <a:off x="523955" y="3096347"/>
          <a:ext cx="1326529" cy="1250458"/>
        </a:xfrm>
        <a:prstGeom prst="roundRect">
          <a:avLst/>
        </a:prstGeom>
        <a:solidFill>
          <a:srgbClr val="8CB94F"/>
        </a:solidFill>
        <a:ln w="6350" cap="flat" cmpd="sng" algn="ctr">
          <a:solidFill>
            <a:schemeClr val="bg2">
              <a:lumMod val="5000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002060"/>
              </a:solidFill>
            </a:rPr>
            <a:t>Массовая информация и книгоиздание        </a:t>
          </a:r>
          <a:r>
            <a:rPr lang="en-US" sz="1400" b="1" kern="1200" dirty="0">
              <a:solidFill>
                <a:srgbClr val="002060"/>
              </a:solidFill>
            </a:rPr>
            <a:t>25</a:t>
          </a:r>
          <a:r>
            <a:rPr lang="ru-RU" sz="1400" b="1" kern="1200" dirty="0">
              <a:solidFill>
                <a:srgbClr val="002060"/>
              </a:solidFill>
            </a:rPr>
            <a:t>,0 </a:t>
          </a:r>
          <a:r>
            <a:rPr lang="ru-RU" sz="1400" b="1" kern="1200" dirty="0" err="1">
              <a:solidFill>
                <a:srgbClr val="002060"/>
              </a:solidFill>
            </a:rPr>
            <a:t>тыс.руб</a:t>
          </a:r>
          <a:r>
            <a:rPr lang="ru-RU" sz="1400" b="1" kern="1200" dirty="0">
              <a:solidFill>
                <a:srgbClr val="002060"/>
              </a:solidFill>
            </a:rPr>
            <a:t>.</a:t>
          </a:r>
        </a:p>
      </dsp:txBody>
      <dsp:txXfrm>
        <a:off x="584997" y="3157389"/>
        <a:ext cx="1204445" cy="1128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0.25708</cdr:x>
      <cdr:y>0.02436</cdr:y>
    </cdr:from>
    <cdr:to>
      <cdr:x>0.73667</cdr:x>
      <cdr:y>0.13959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354570" y="167432"/>
          <a:ext cx="4392488" cy="792088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Структура собственных доходов бюджета </a:t>
          </a:r>
        </a:p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Лепельского района на 2023 год</a:t>
          </a:r>
        </a:p>
      </cdr:txBody>
    </cdr:sp>
  </cdr:relSizeAnchor>
  <cdr:relSizeAnchor xmlns:cdr="http://schemas.openxmlformats.org/drawingml/2006/chartDrawing">
    <cdr:from>
      <cdr:x>0.67378</cdr:x>
      <cdr:y>0.9097</cdr:y>
    </cdr:from>
    <cdr:to>
      <cdr:x>0.99214</cdr:x>
      <cdr:y>0.98952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170994" y="6253276"/>
          <a:ext cx="2915816" cy="548680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-  </a:t>
          </a:r>
          <a:r>
            <a:rPr lang="en-US" sz="1600" b="1">
              <a:solidFill>
                <a:schemeClr val="bg2">
                  <a:lumMod val="50000"/>
                </a:schemeClr>
              </a:solidFill>
            </a:rPr>
            <a:t>46 200,0</a:t>
          </a:r>
          <a:r>
            <a:rPr lang="ru-RU" sz="1600" b="1">
              <a:solidFill>
                <a:schemeClr val="bg2">
                  <a:lumMod val="50000"/>
                </a:schemeClr>
              </a:solidFill>
            </a:rPr>
            <a:t>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0.689</cdr:x>
      <cdr:y>0.89567</cdr:y>
    </cdr:from>
    <cdr:to>
      <cdr:x>0.98785</cdr:x>
      <cdr:y>0.98974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300192" y="5328590"/>
          <a:ext cx="2732744" cy="559651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-  79 </a:t>
          </a:r>
          <a:r>
            <a:rPr lang="en-US" sz="1600" b="1" dirty="0">
              <a:solidFill>
                <a:schemeClr val="bg2">
                  <a:lumMod val="50000"/>
                </a:schemeClr>
              </a:solidFill>
            </a:rPr>
            <a:t>000,6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E43CD145-9A08-4B2A-93B5-C02E3D66AE30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0" cy="49331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720C5A43-80F2-4E96-B345-1DFE78532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4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bg1">
              <a:lumMod val="20000"/>
              <a:lumOff val="80000"/>
            </a:schemeClr>
          </a:fgClr>
          <a:bgClr>
            <a:schemeClr val="bg2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A02026-7BB4-4A6A-A58B-25FBD4906DBB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094" y="1510442"/>
            <a:ext cx="89289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Консолидированный бюджет Лепельского района на 202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3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 год утвержден по доходам в сумме  79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675,1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тыс.рублей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, по расходам – 79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000,6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тыс.рублей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, с превышением доходов над расходами (профицит) в сумме 674,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5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тыс.рублей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. </a:t>
            </a: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Превышение доходов над расходами планируется направить на погашение основного долга по ценным бумагам, эмитируемым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Лепельским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 районным исполнительным комитетом.</a:t>
            </a: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План по собственным доходам бюджета Лепельского района определен  на 2023 год  в сумме  46 200,0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тыс.рублей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. Налоговые доходы запланированы в сумме  41 940,2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тыс.рублей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, неналоговые доходы – 4 259,8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Calibri"/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тыс.рублей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.</a:t>
            </a: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Безвозмездные поступления  в структуре  доходов бюджета составляют 42,2 процента или     33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475,1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тыс.рублей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, в том числе  дотация – 30 </a:t>
            </a:r>
            <a:r>
              <a:rPr lang="en-US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662,2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тыс.рублей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, целевые субвенции 480,4 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тыс.рублей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. Все бюджеты сельских Советов дотационные. Средний уровень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дотационности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 по бюджетам сельских Советов составляет 16,2%. </a:t>
            </a: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Расходы консолидированного бюджета Лепельского района на 2023 год предусмотрены с ростом на 3,9 процентов к кассовому исполнению за 2022 год и составляют 79 </a:t>
            </a:r>
            <a:r>
              <a:rPr lang="en-US" sz="160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000,6</a:t>
            </a:r>
            <a:r>
              <a:rPr lang="ru-RU" sz="160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тыс.рублей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. В объеме расходов бюджета района средства, предусмотренные на текущие расходы составляют        67 243,9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тыс.рублей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 или 88,2 процента всех расходов, из них  на выплату заработной платы с учетом взносов (отчислений) на социальное страхование, трансфертов населению, расчеты за лекарственные средства, продукты питания, коммунальные услуги, субсидирование жилищно- коммунальных и транспортных услуг населению, расчеты за топливо, отпускаемое населению обслуживание долга – 67 243,9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тыс.рублей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 или 88,2 процента. Расходы капитального характера на 2023 год запланированы в сумме 9 003,6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тыс.рублей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 или 11,8 % всех расходов.   </a:t>
            </a:r>
            <a:endParaRPr lang="ru-RU" sz="1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37794"/>
            <a:ext cx="7056784" cy="360040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Структура консолидированного бюджета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Лепельского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района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548948"/>
            <a:ext cx="5760640" cy="241785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Консолидированный бюджет </a:t>
            </a:r>
            <a:r>
              <a:rPr lang="ru-RU" sz="1600" dirty="0" err="1">
                <a:solidFill>
                  <a:schemeClr val="bg2">
                    <a:lumMod val="50000"/>
                  </a:schemeClr>
                </a:solidFill>
              </a:rPr>
              <a:t>Лепельского</a:t>
            </a:r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 района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5366" y="1164897"/>
            <a:ext cx="2880320" cy="288032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Районный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53186" y="1138121"/>
            <a:ext cx="3024336" cy="280358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2">
                    <a:lumMod val="50000"/>
                  </a:schemeClr>
                </a:solidFill>
              </a:rPr>
              <a:t>Бюджет сельсоветов (9)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5086874" y="837451"/>
            <a:ext cx="145639" cy="288032"/>
          </a:xfrm>
          <a:prstGeom prst="downArrow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3801683" y="850089"/>
            <a:ext cx="145639" cy="288032"/>
          </a:xfrm>
          <a:prstGeom prst="downArrow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0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16632"/>
            <a:ext cx="6336704" cy="792088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Структура бюджета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Лепельского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района</a:t>
            </a:r>
          </a:p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на 202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год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8376" y="1373766"/>
            <a:ext cx="3017480" cy="504056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Доходы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5556" y="3712840"/>
            <a:ext cx="3017480" cy="504056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Расходы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75556" y="5661248"/>
            <a:ext cx="3017480" cy="1080120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Направление профицита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545702" y="995588"/>
            <a:ext cx="4320480" cy="1260412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Налоговые доходы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Неналоговые доходы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Безвозмездные поступления (платежи от другого бюджета в форме межбюджетных трансферов)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45702" y="2564904"/>
            <a:ext cx="4320480" cy="2799928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Общегосударственная деятельность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Национальная оборона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Национальная экономика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Охрана окружающей среды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Жилищно-коммунальные услуги и жилищное строительство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Здравоохранение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Физическая культура, спорт, культура и средства массовой информации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Образование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Социальная политика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545702" y="5638358"/>
            <a:ext cx="4320480" cy="1080120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Погашение основного долга по ценным бумагам, эмитируемым райисполкомом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3379488" y="1499780"/>
            <a:ext cx="1134436" cy="252028"/>
          </a:xfrm>
          <a:prstGeom prst="rightArrow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379488" y="3838854"/>
            <a:ext cx="1134436" cy="252028"/>
          </a:xfrm>
          <a:prstGeom prst="rightArrow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3379488" y="6075294"/>
            <a:ext cx="1134436" cy="252028"/>
          </a:xfrm>
          <a:prstGeom prst="rightArrow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50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776283"/>
            <a:ext cx="7200800" cy="1048115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Межбюджетные трансферты </a:t>
            </a:r>
            <a:r>
              <a:rPr lang="ru-RU" sz="1600" b="1" dirty="0" err="1">
                <a:solidFill>
                  <a:schemeClr val="bg2">
                    <a:lumMod val="50000"/>
                  </a:schemeClr>
                </a:solidFill>
              </a:rPr>
              <a:t>Лепельского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 района на 2023 год</a:t>
            </a:r>
          </a:p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 (бюджетные средства передаваемые из одного бюджета в другой бюджет на безвозвратной и безвозмездной основе)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3789040"/>
            <a:ext cx="2520280" cy="1500588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Субвенции</a:t>
            </a:r>
          </a:p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 (трансферт, передаваемый другому бюджету на осуществление целевых расходов)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67222" y="3512541"/>
            <a:ext cx="2520280" cy="2292676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Дотация</a:t>
            </a:r>
          </a:p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(трансферт, передаваемый из вышестоящего бюджета в нижестоящий при недостаточности собственных доходов для финансирования расходов)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2531444" y="2180765"/>
            <a:ext cx="319272" cy="1331776"/>
          </a:xfrm>
          <a:prstGeom prst="downArrow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308089" y="2002582"/>
            <a:ext cx="319273" cy="1331776"/>
          </a:xfrm>
          <a:prstGeom prst="downArrow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54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95545003"/>
              </p:ext>
            </p:extLst>
          </p:nvPr>
        </p:nvGraphicFramePr>
        <p:xfrm>
          <a:off x="-108520" y="-99392"/>
          <a:ext cx="9158818" cy="6873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0752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75756" y="116632"/>
            <a:ext cx="4392488" cy="792088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Структура расходной части бюджета </a:t>
            </a:r>
          </a:p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Лепельского района на 2023 год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3304455"/>
              </p:ext>
            </p:extLst>
          </p:nvPr>
        </p:nvGraphicFramePr>
        <p:xfrm>
          <a:off x="-15954" y="905322"/>
          <a:ext cx="9144000" cy="5949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846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16632"/>
            <a:ext cx="5760640" cy="792088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Перечень государственных программ, финансирование которых предусмотрено за счет средств бюджета Лепельского района в 202</a:t>
            </a:r>
            <a:r>
              <a:rPr lang="en-US" sz="1600" b="1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 году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932953933"/>
              </p:ext>
            </p:extLst>
          </p:nvPr>
        </p:nvGraphicFramePr>
        <p:xfrm>
          <a:off x="-180528" y="1052736"/>
          <a:ext cx="9162246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9190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16632"/>
            <a:ext cx="5760640" cy="864096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Долговые обязательства органов местного управления и самоуправления</a:t>
            </a:r>
          </a:p>
          <a:p>
            <a:pPr algn="ctr"/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Лепельского района на 1 января 2023 года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868022"/>
              </p:ext>
            </p:extLst>
          </p:nvPr>
        </p:nvGraphicFramePr>
        <p:xfrm>
          <a:off x="179510" y="1196753"/>
          <a:ext cx="8784980" cy="5472607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648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5212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№ п/п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ВИДЫ ОБЯЗАТЕЛЬСТВ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ВСЕГО,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 рублей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965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Долг органов</a:t>
                      </a:r>
                      <a:r>
                        <a:rPr lang="ru-RU" sz="18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местного управление и самоуправления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4 718,3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0582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том числе ценные бумаги, размещенные на внутреннем финансовом рынке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4 718,3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Долг, гарантированный местными</a:t>
                      </a:r>
                      <a:r>
                        <a:rPr lang="ru-RU" sz="18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исполнительными и распорядительными органами</a:t>
                      </a:r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по кредитам, выдаваемым банками субъектам</a:t>
                      </a:r>
                      <a:r>
                        <a:rPr lang="ru-RU" sz="18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хозяйствования (основной долг),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4 309,4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ИТОГО долговых обязательств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9 027,7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358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BFBFBF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1600</TotalTime>
  <Words>703</Words>
  <Application>Microsoft Office PowerPoint</Application>
  <PresentationFormat>Экран (4:3)</PresentationFormat>
  <Paragraphs>98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TsiuSI</dc:creator>
  <cp:lastModifiedBy>Воблая Ольга Степановна</cp:lastModifiedBy>
  <cp:revision>84</cp:revision>
  <cp:lastPrinted>2023-02-06T07:17:25Z</cp:lastPrinted>
  <dcterms:created xsi:type="dcterms:W3CDTF">2019-04-23T06:52:08Z</dcterms:created>
  <dcterms:modified xsi:type="dcterms:W3CDTF">2023-02-06T11:45:03Z</dcterms:modified>
</cp:coreProperties>
</file>