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theme/themeOverride1.xml" ContentType="application/vnd.openxmlformats-officedocument.themeOverride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drawings/drawing3.xml" ContentType="application/vnd.openxmlformats-officedocument.drawingml.chartshapes+xml"/>
  <Override PartName="/ppt/charts/chart4.xml" ContentType="application/vnd.openxmlformats-officedocument.drawingml.chart+xml"/>
  <Override PartName="/ppt/drawings/drawing4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notesMasterIdLst>
    <p:notesMasterId r:id="rId7"/>
  </p:notesMasterIdLst>
  <p:sldIdLst>
    <p:sldId id="256" r:id="rId2"/>
    <p:sldId id="264" r:id="rId3"/>
    <p:sldId id="260" r:id="rId4"/>
    <p:sldId id="261" r:id="rId5"/>
    <p:sldId id="263" r:id="rId6"/>
  </p:sldIdLst>
  <p:sldSz cx="9144000" cy="6858000" type="screen4x3"/>
  <p:notesSz cx="6819900" cy="99187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33CC33"/>
    <a:srgbClr val="FF0000"/>
    <a:srgbClr val="66FF66"/>
    <a:srgbClr val="FF9900"/>
    <a:srgbClr val="009900"/>
    <a:srgbClr val="D60093"/>
    <a:srgbClr val="0000FF"/>
    <a:srgbClr val="9900CC"/>
    <a:srgbClr val="66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18603FDC-E32A-4AB5-989C-0864C3EAD2B8}" styleName="Стиль из темы 2 - акцент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2.xml"/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view3D>
      <c:rotX val="30"/>
      <c:rotY val="196"/>
      <c:depthPercent val="100"/>
      <c:rAngAx val="0"/>
      <c:perspective val="5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4.2610301897035184E-3"/>
          <c:y val="0.22827148934734021"/>
          <c:w val="0.76129539859837814"/>
          <c:h val="0.70205081085673415"/>
        </c:manualLayout>
      </c:layout>
      <c:pie3DChart>
        <c:varyColors val="1"/>
        <c:dLbls>
          <c:showLegendKey val="0"/>
          <c:showVal val="0"/>
          <c:showCatName val="1"/>
          <c:showSerName val="0"/>
          <c:showPercent val="1"/>
          <c:showBubbleSize val="0"/>
          <c:showLeaderLines val="0"/>
        </c:dLbls>
      </c:pie3DChart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800">
          <a:solidFill>
            <a:schemeClr val="bg2">
              <a:lumMod val="50000"/>
            </a:schemeClr>
          </a:solidFill>
        </a:defRPr>
      </a:pPr>
      <a:endParaRPr lang="ru-BY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dk1" tx1="lt1" bg2="dk2" tx2="lt2" accent1="accent1" accent2="accent2" accent3="accent3" accent4="accent4" accent5="accent5" accent6="accent6" hlink="hlink" folHlink="folHlink"/>
  <c:chart>
    <c:autoTitleDeleted val="0"/>
    <c:view3D>
      <c:rotX val="20"/>
      <c:hPercent val="150"/>
      <c:rotY val="204"/>
      <c:depthPercent val="10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0451754212800964"/>
          <c:y val="0.24207126385356581"/>
          <c:w val="0.70785514224401136"/>
          <c:h val="0.52892654536364647"/>
        </c:manualLayout>
      </c:layout>
      <c:pie3DChart>
        <c:varyColors val="1"/>
        <c:ser>
          <c:idx val="1"/>
          <c:order val="0"/>
          <c:spPr>
            <a:solidFill>
              <a:srgbClr val="33CC33"/>
            </a:solidFill>
          </c:spPr>
          <c:explosion val="8"/>
          <c:dPt>
            <c:idx val="0"/>
            <c:bubble3D val="0"/>
            <c:spPr>
              <a:solidFill>
                <a:srgbClr val="009900"/>
              </a:solidFill>
            </c:spPr>
            <c:extLst>
              <c:ext xmlns:c16="http://schemas.microsoft.com/office/drawing/2014/chart" uri="{C3380CC4-5D6E-409C-BE32-E72D297353CC}">
                <c16:uniqueId val="{00000001-265C-4DC6-9D69-1D47876192D1}"/>
              </c:ext>
            </c:extLst>
          </c:dPt>
          <c:dPt>
            <c:idx val="1"/>
            <c:bubble3D val="0"/>
            <c:spPr>
              <a:solidFill>
                <a:srgbClr val="C00000"/>
              </a:solidFill>
            </c:spPr>
            <c:extLst>
              <c:ext xmlns:c16="http://schemas.microsoft.com/office/drawing/2014/chart" uri="{C3380CC4-5D6E-409C-BE32-E72D297353CC}">
                <c16:uniqueId val="{00000003-265C-4DC6-9D69-1D47876192D1}"/>
              </c:ext>
            </c:extLst>
          </c:dPt>
          <c:dPt>
            <c:idx val="2"/>
            <c:bubble3D val="0"/>
            <c:spPr>
              <a:solidFill>
                <a:srgbClr val="0000FF"/>
              </a:solidFill>
            </c:spPr>
            <c:extLst>
              <c:ext xmlns:c16="http://schemas.microsoft.com/office/drawing/2014/chart" uri="{C3380CC4-5D6E-409C-BE32-E72D297353CC}">
                <c16:uniqueId val="{00000005-265C-4DC6-9D69-1D47876192D1}"/>
              </c:ext>
            </c:extLst>
          </c:dPt>
          <c:dPt>
            <c:idx val="3"/>
            <c:bubble3D val="0"/>
            <c:spPr>
              <a:solidFill>
                <a:srgbClr val="FFFF00"/>
              </a:solidFill>
            </c:spPr>
            <c:extLst>
              <c:ext xmlns:c16="http://schemas.microsoft.com/office/drawing/2014/chart" uri="{C3380CC4-5D6E-409C-BE32-E72D297353CC}">
                <c16:uniqueId val="{00000007-265C-4DC6-9D69-1D47876192D1}"/>
              </c:ext>
            </c:extLst>
          </c:dPt>
          <c:dPt>
            <c:idx val="4"/>
            <c:bubble3D val="0"/>
            <c:spPr>
              <a:solidFill>
                <a:srgbClr val="66FF66"/>
              </a:solidFill>
            </c:spPr>
            <c:extLst>
              <c:ext xmlns:c16="http://schemas.microsoft.com/office/drawing/2014/chart" uri="{C3380CC4-5D6E-409C-BE32-E72D297353CC}">
                <c16:uniqueId val="{00000009-265C-4DC6-9D69-1D47876192D1}"/>
              </c:ext>
            </c:extLst>
          </c:dPt>
          <c:dPt>
            <c:idx val="5"/>
            <c:bubble3D val="0"/>
            <c:spPr>
              <a:solidFill>
                <a:srgbClr val="FF9900"/>
              </a:solidFill>
            </c:spPr>
            <c:extLst>
              <c:ext xmlns:c16="http://schemas.microsoft.com/office/drawing/2014/chart" uri="{C3380CC4-5D6E-409C-BE32-E72D297353CC}">
                <c16:uniqueId val="{0000000B-265C-4DC6-9D69-1D47876192D1}"/>
              </c:ext>
            </c:extLst>
          </c:dPt>
          <c:dPt>
            <c:idx val="6"/>
            <c:bubble3D val="0"/>
            <c:spPr>
              <a:solidFill>
                <a:srgbClr val="00B0F0"/>
              </a:solidFill>
            </c:spPr>
            <c:extLst>
              <c:ext xmlns:c16="http://schemas.microsoft.com/office/drawing/2014/chart" uri="{C3380CC4-5D6E-409C-BE32-E72D297353CC}">
                <c16:uniqueId val="{0000000D-265C-4DC6-9D69-1D47876192D1}"/>
              </c:ext>
            </c:extLst>
          </c:dPt>
          <c:dPt>
            <c:idx val="7"/>
            <c:bubble3D val="0"/>
            <c:spPr>
              <a:solidFill>
                <a:srgbClr val="9CB084">
                  <a:lumMod val="75000"/>
                </a:srgbClr>
              </a:solidFill>
            </c:spPr>
            <c:extLst>
              <c:ext xmlns:c16="http://schemas.microsoft.com/office/drawing/2014/chart" uri="{C3380CC4-5D6E-409C-BE32-E72D297353CC}">
                <c16:uniqueId val="{0000000F-265C-4DC6-9D69-1D47876192D1}"/>
              </c:ext>
            </c:extLst>
          </c:dPt>
          <c:dPt>
            <c:idx val="8"/>
            <c:bubble3D val="0"/>
            <c:spPr>
              <a:solidFill>
                <a:srgbClr val="BFBFBF">
                  <a:lumMod val="40000"/>
                  <a:lumOff val="60000"/>
                </a:srgbClr>
              </a:solidFill>
            </c:spPr>
            <c:extLst>
              <c:ext xmlns:c16="http://schemas.microsoft.com/office/drawing/2014/chart" uri="{C3380CC4-5D6E-409C-BE32-E72D297353CC}">
                <c16:uniqueId val="{00000011-265C-4DC6-9D69-1D47876192D1}"/>
              </c:ext>
            </c:extLst>
          </c:dPt>
          <c:dPt>
            <c:idx val="9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13-265C-4DC6-9D69-1D47876192D1}"/>
              </c:ext>
            </c:extLst>
          </c:dPt>
          <c:dLbls>
            <c:dLbl>
              <c:idx val="0"/>
              <c:layout>
                <c:manualLayout>
                  <c:x val="2.7894972183990563E-2"/>
                  <c:y val="-8.0190789611965019E-2"/>
                </c:manualLayout>
              </c:layout>
              <c:tx>
                <c:rich>
                  <a:bodyPr/>
                  <a:lstStyle/>
                  <a:p>
                    <a:fld id="{D8DB9B91-9379-48F6-86CD-D97C37FEA06F}" type="CATEGORYNAME">
                      <a:rPr lang="ru-RU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pPr/>
                      <a:t>[ИМЯ КАТЕГОРИИ]</a:t>
                    </a:fld>
                    <a:r>
                      <a:rPr lang="ru-RU" baseline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
62,6%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265C-4DC6-9D69-1D47876192D1}"/>
                </c:ext>
              </c:extLst>
            </c:dLbl>
            <c:dLbl>
              <c:idx val="1"/>
              <c:layout>
                <c:manualLayout>
                  <c:x val="-6.9246323411264674E-2"/>
                  <c:y val="-0.15208595441347358"/>
                </c:manualLayout>
              </c:layout>
              <c:tx>
                <c:rich>
                  <a:bodyPr/>
                  <a:lstStyle/>
                  <a:p>
                    <a:fld id="{D8B2F648-EE1C-4BDD-9E1C-051FF7A887B0}" type="CATEGORYNAME">
                      <a:rPr lang="ru-RU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pPr/>
                      <a:t>[ИМЯ КАТЕГОРИИ]</a:t>
                    </a:fld>
                    <a:r>
                      <a:rPr lang="ru-RU" baseline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
0,4%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265C-4DC6-9D69-1D47876192D1}"/>
                </c:ext>
              </c:extLst>
            </c:dLbl>
            <c:dLbl>
              <c:idx val="2"/>
              <c:layout>
                <c:manualLayout>
                  <c:x val="6.6530142197239905E-2"/>
                  <c:y val="-0.11408998849977631"/>
                </c:manualLayout>
              </c:layout>
              <c:tx>
                <c:rich>
                  <a:bodyPr/>
                  <a:lstStyle/>
                  <a:p>
                    <a:fld id="{D993C72B-0853-417F-A5F8-5921D4736BCC}" type="CATEGORYNAME">
                      <a:rPr lang="ru-RU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pPr/>
                      <a:t>[ИМЯ КАТЕГОРИИ]</a:t>
                    </a:fld>
                    <a:r>
                      <a:rPr lang="ru-RU" baseline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
16,5%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265C-4DC6-9D69-1D47876192D1}"/>
                </c:ext>
              </c:extLst>
            </c:dLbl>
            <c:dLbl>
              <c:idx val="3"/>
              <c:layout>
                <c:manualLayout>
                  <c:x val="0.11785536226002437"/>
                  <c:y val="-0.18248066280923742"/>
                </c:manualLayout>
              </c:layout>
              <c:tx>
                <c:rich>
                  <a:bodyPr/>
                  <a:lstStyle/>
                  <a:p>
                    <a:fld id="{DA34C8DF-5E48-447E-ACD8-B2B4E5E60EAE}" type="CATEGORYNAME">
                      <a:rPr lang="ru-RU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pPr/>
                      <a:t>[ИМЯ КАТЕГОРИИ]</a:t>
                    </a:fld>
                    <a:r>
                      <a:rPr lang="ru-RU" baseline="0" dirty="0"/>
                      <a:t>
</a:t>
                    </a:r>
                    <a:r>
                      <a:rPr lang="ru-RU" baseline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8,1%</a:t>
                    </a:r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265C-4DC6-9D69-1D47876192D1}"/>
                </c:ext>
              </c:extLst>
            </c:dLbl>
            <c:dLbl>
              <c:idx val="4"/>
              <c:layout>
                <c:manualLayout>
                  <c:x val="0.15908436711807045"/>
                  <c:y val="-7.0802943817053357E-3"/>
                </c:manualLayout>
              </c:layout>
              <c:tx>
                <c:rich>
                  <a:bodyPr/>
                  <a:lstStyle/>
                  <a:p>
                    <a:fld id="{9E071156-CA03-4F4E-9932-B91AB1657D25}" type="CATEGORYNAME">
                      <a: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pPr/>
                      <a:t>[ИМЯ КАТЕГОРИИ]</a:t>
                    </a:fld>
                    <a:r>
                      <a:rPr lang="ru-RU" baseline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
1,3%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265C-4DC6-9D69-1D47876192D1}"/>
                </c:ext>
              </c:extLst>
            </c:dLbl>
            <c:dLbl>
              <c:idx val="5"/>
              <c:layout>
                <c:manualLayout>
                  <c:x val="0.15991565675439173"/>
                  <c:y val="0.10846411209565304"/>
                </c:manualLayout>
              </c:layout>
              <c:tx>
                <c:rich>
                  <a:bodyPr/>
                  <a:lstStyle/>
                  <a:p>
                    <a:fld id="{8251ED16-2EE8-46C6-9907-89B6B56B1710}" type="CATEGORYNAME">
                      <a: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pPr/>
                      <a:t>[ИМЯ КАТЕГОРИИ]</a:t>
                    </a:fld>
                    <a:r>
                      <a:rPr lang="ru-RU" baseline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
3,9%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B-265C-4DC6-9D69-1D47876192D1}"/>
                </c:ext>
              </c:extLst>
            </c:dLbl>
            <c:dLbl>
              <c:idx val="6"/>
              <c:layout>
                <c:manualLayout>
                  <c:x val="-3.0147821041004625E-2"/>
                  <c:y val="0.11246235403273493"/>
                </c:manualLayout>
              </c:layout>
              <c:tx>
                <c:rich>
                  <a:bodyPr/>
                  <a:lstStyle/>
                  <a:p>
                    <a:fld id="{EB08F1A8-3C4C-49BE-B0A9-06DE36B342E5}" type="CATEGORYNAME">
                      <a: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pPr/>
                      <a:t>[ИМЯ КАТЕГОРИИ]</a:t>
                    </a:fld>
                    <a:r>
                      <a:rPr lang="ru-RU" baseline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
1,9%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D-265C-4DC6-9D69-1D47876192D1}"/>
                </c:ext>
              </c:extLst>
            </c:dLbl>
            <c:dLbl>
              <c:idx val="7"/>
              <c:layout>
                <c:manualLayout>
                  <c:x val="-0.24101890423561759"/>
                  <c:y val="0.13315074601320573"/>
                </c:manualLayout>
              </c:layout>
              <c:tx>
                <c:rich>
                  <a:bodyPr/>
                  <a:lstStyle/>
                  <a:p>
                    <a:fld id="{EEE5BC7E-303B-4528-8AB8-FAC9113862A3}" type="CATEGORYNAME">
                      <a:rPr lang="ru-RU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pPr/>
                      <a:t>[ИМЯ КАТЕГОРИИ]</a:t>
                    </a:fld>
                    <a:r>
                      <a:rPr lang="ru-RU" baseline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
0,9%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F-265C-4DC6-9D69-1D47876192D1}"/>
                </c:ext>
              </c:extLst>
            </c:dLbl>
            <c:dLbl>
              <c:idx val="8"/>
              <c:layout>
                <c:manualLayout>
                  <c:x val="-0.19819595343400778"/>
                  <c:y val="6.9482895293916297E-2"/>
                </c:manualLayout>
              </c:layout>
              <c:tx>
                <c:rich>
                  <a:bodyPr/>
                  <a:lstStyle/>
                  <a:p>
                    <a:fld id="{9AEDE551-7047-4832-8B37-25EDABAE6084}" type="CATEGORYNAME">
                      <a: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pPr/>
                      <a:t>[ИМЯ КАТЕГОРИИ]</a:t>
                    </a:fld>
                    <a:r>
                      <a:rPr lang="ru-RU" baseline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
4,4%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1-265C-4DC6-9D69-1D47876192D1}"/>
                </c:ext>
              </c:extLst>
            </c:dLbl>
            <c:dLbl>
              <c:idx val="9"/>
              <c:layout>
                <c:manualLayout>
                  <c:x val="-0.20702273682205735"/>
                  <c:y val="-9.7886220955189628E-3"/>
                </c:manualLayout>
              </c:layout>
              <c:tx>
                <c:rich>
                  <a:bodyPr/>
                  <a:lstStyle/>
                  <a:p>
                    <a:fld id="{F1C8C861-6702-4551-8E8B-C15E752F8EA1}" type="CATEGORYNAME">
                      <a: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pPr/>
                      <a:t>[ИМЯ КАТЕГОРИИ]</a:t>
                    </a:fld>
                    <a:r>
                      <a:rPr lang="ru-RU" baseline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
</a:t>
                    </a:r>
                    <a:fld id="{A1D8BEBA-1DEB-4DC7-BC36-1C50BCA93A38}" type="PERCENTAGE">
                      <a:rPr lang="ru-RU" baseline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pPr/>
                      <a:t>[ПРОЦЕНТ]</a:t>
                    </a:fld>
                    <a:endParaRPr lang="ru-RU" baseline="0" dirty="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3-265C-4DC6-9D69-1D47876192D1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solidFill>
                      <a:srgbClr val="000000"/>
                    </a:solidFill>
                  </a:defRPr>
                </a:pPr>
                <a:endParaRPr lang="ru-BY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>
                  <a:solidFill>
                    <a:srgbClr val="000000"/>
                  </a:solidFill>
                </a:ln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Лист1!$A$43:$A$51</c:f>
              <c:strCache>
                <c:ptCount val="9"/>
                <c:pt idx="0">
                  <c:v>Подоходный налог                               11 756,0тыс.руб.</c:v>
                </c:pt>
                <c:pt idx="1">
                  <c:v>Штрафы и удержания 62,8 тыс.руб.</c:v>
                </c:pt>
                <c:pt idx="2">
                  <c:v>Налог на добавленную стоимость                            2 805,7 тыс.руб. </c:v>
                </c:pt>
                <c:pt idx="3">
                  <c:v>Налог на недвижимость               1 378,4 тыс.руб.</c:v>
                </c:pt>
                <c:pt idx="4">
                  <c:v>Земельный налог                                       321,5 тыс.руб.</c:v>
                </c:pt>
                <c:pt idx="5">
                  <c:v>Налог при упрощенной  системе налогообложения                 522,5 тыс.руб.</c:v>
                </c:pt>
                <c:pt idx="6">
                  <c:v>Единый налог с ИП и иных физических лиц 323,8 тыс.руб.</c:v>
                </c:pt>
                <c:pt idx="7">
                  <c:v>Местные налоги и сборы 128,4 тыс.руб.</c:v>
                </c:pt>
                <c:pt idx="8">
                  <c:v>Другие платежи                               2 440,7 тыс.руб.</c:v>
                </c:pt>
              </c:strCache>
            </c:strRef>
          </c:cat>
          <c:val>
            <c:numRef>
              <c:f>Лист1!$D$43:$D$51</c:f>
              <c:numCache>
                <c:formatCode>0.0</c:formatCode>
                <c:ptCount val="9"/>
                <c:pt idx="0">
                  <c:v>59.6</c:v>
                </c:pt>
                <c:pt idx="1">
                  <c:v>0.3</c:v>
                </c:pt>
                <c:pt idx="2">
                  <c:v>14.2</c:v>
                </c:pt>
                <c:pt idx="3">
                  <c:v>7</c:v>
                </c:pt>
                <c:pt idx="4">
                  <c:v>1.6</c:v>
                </c:pt>
                <c:pt idx="5">
                  <c:v>2.6</c:v>
                </c:pt>
                <c:pt idx="6">
                  <c:v>1.6</c:v>
                </c:pt>
                <c:pt idx="7">
                  <c:v>0.7</c:v>
                </c:pt>
                <c:pt idx="8">
                  <c:v>12.4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4-265C-4DC6-9D69-1D47876192D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zero"/>
    <c:showDLblsOverMax val="0"/>
  </c:chart>
  <c:txPr>
    <a:bodyPr/>
    <a:lstStyle/>
    <a:p>
      <a:pPr>
        <a:defRPr sz="1800"/>
      </a:pPr>
      <a:endParaRPr lang="ru-BY"/>
    </a:p>
  </c:txPr>
  <c:externalData r:id="rId2">
    <c:autoUpdate val="0"/>
  </c:externalData>
  <c:userShapes r:id="rId3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20"/>
      <c:rotY val="231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2.6208498112887607E-3"/>
          <c:y val="1.3648177526605363E-3"/>
          <c:w val="0.817003851575274"/>
          <c:h val="0.84566306066425445"/>
        </c:manualLayout>
      </c:layout>
      <c:pie3DChart>
        <c:varyColors val="1"/>
        <c:dLbls>
          <c:showLegendKey val="0"/>
          <c:showVal val="0"/>
          <c:showCatName val="1"/>
          <c:showSerName val="0"/>
          <c:showPercent val="1"/>
          <c:showBubbleSize val="0"/>
          <c:showLeaderLines val="0"/>
        </c:dLbls>
      </c:pie3DChart>
    </c:plotArea>
    <c:plotVisOnly val="1"/>
    <c:dispBlanksAs val="gap"/>
    <c:showDLblsOverMax val="0"/>
  </c:chart>
  <c:spPr>
    <a:scene3d>
      <a:camera prst="orthographicFront"/>
      <a:lightRig rig="threePt" dir="t"/>
    </a:scene3d>
  </c:spPr>
  <c:txPr>
    <a:bodyPr/>
    <a:lstStyle/>
    <a:p>
      <a:pPr>
        <a:defRPr sz="1800"/>
      </a:pPr>
      <a:endParaRPr lang="ru-BY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20"/>
      <c:hPercent val="150"/>
      <c:rotY val="10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20226386882938935"/>
          <c:y val="0.23814522151859671"/>
          <c:w val="0.68214360704911881"/>
          <c:h val="0.52017497812773406"/>
        </c:manualLayout>
      </c:layout>
      <c:pie3DChart>
        <c:varyColors val="1"/>
        <c:ser>
          <c:idx val="0"/>
          <c:order val="0"/>
          <c:explosion val="27"/>
          <c:dPt>
            <c:idx val="0"/>
            <c:bubble3D val="0"/>
            <c:spPr>
              <a:solidFill>
                <a:srgbClr val="00B0F0"/>
              </a:solidFill>
            </c:spPr>
            <c:extLst>
              <c:ext xmlns:c16="http://schemas.microsoft.com/office/drawing/2014/chart" uri="{C3380CC4-5D6E-409C-BE32-E72D297353CC}">
                <c16:uniqueId val="{00000001-CF7A-4C1B-971E-26382647C09B}"/>
              </c:ext>
            </c:extLst>
          </c:dPt>
          <c:dPt>
            <c:idx val="1"/>
            <c:bubble3D val="0"/>
            <c:spPr>
              <a:solidFill>
                <a:srgbClr val="CC00FF"/>
              </a:solidFill>
            </c:spPr>
            <c:extLst>
              <c:ext xmlns:c16="http://schemas.microsoft.com/office/drawing/2014/chart" uri="{C3380CC4-5D6E-409C-BE32-E72D297353CC}">
                <c16:uniqueId val="{00000003-CF7A-4C1B-971E-26382647C09B}"/>
              </c:ext>
            </c:extLst>
          </c:dPt>
          <c:dPt>
            <c:idx val="2"/>
            <c:bubble3D val="0"/>
            <c:spPr>
              <a:solidFill>
                <a:srgbClr val="33CC33"/>
              </a:solidFill>
            </c:spPr>
            <c:extLst>
              <c:ext xmlns:c16="http://schemas.microsoft.com/office/drawing/2014/chart" uri="{C3380CC4-5D6E-409C-BE32-E72D297353CC}">
                <c16:uniqueId val="{00000005-CF7A-4C1B-971E-26382647C09B}"/>
              </c:ext>
            </c:extLst>
          </c:dPt>
          <c:dPt>
            <c:idx val="3"/>
            <c:bubble3D val="0"/>
            <c:spPr>
              <a:solidFill>
                <a:srgbClr val="663300"/>
              </a:solidFill>
            </c:spPr>
            <c:extLst>
              <c:ext xmlns:c16="http://schemas.microsoft.com/office/drawing/2014/chart" uri="{C3380CC4-5D6E-409C-BE32-E72D297353CC}">
                <c16:uniqueId val="{00000007-CF7A-4C1B-971E-26382647C09B}"/>
              </c:ext>
            </c:extLst>
          </c:dPt>
          <c:dPt>
            <c:idx val="4"/>
            <c:bubble3D val="0"/>
            <c:spPr>
              <a:solidFill>
                <a:srgbClr val="0070C0"/>
              </a:solidFill>
            </c:spPr>
            <c:extLst>
              <c:ext xmlns:c16="http://schemas.microsoft.com/office/drawing/2014/chart" uri="{C3380CC4-5D6E-409C-BE32-E72D297353CC}">
                <c16:uniqueId val="{00000009-CF7A-4C1B-971E-26382647C09B}"/>
              </c:ext>
            </c:extLst>
          </c:dPt>
          <c:dPt>
            <c:idx val="5"/>
            <c:bubble3D val="0"/>
            <c:spPr>
              <a:solidFill>
                <a:srgbClr val="009900"/>
              </a:solidFill>
            </c:spPr>
            <c:extLst>
              <c:ext xmlns:c16="http://schemas.microsoft.com/office/drawing/2014/chart" uri="{C3380CC4-5D6E-409C-BE32-E72D297353CC}">
                <c16:uniqueId val="{0000000B-CF7A-4C1B-971E-26382647C09B}"/>
              </c:ext>
            </c:extLst>
          </c:dPt>
          <c:dPt>
            <c:idx val="6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0D-CF7A-4C1B-971E-26382647C09B}"/>
              </c:ext>
            </c:extLst>
          </c:dPt>
          <c:dPt>
            <c:idx val="7"/>
            <c:bubble3D val="0"/>
            <c:spPr>
              <a:solidFill>
                <a:srgbClr val="FFFF00"/>
              </a:solidFill>
            </c:spPr>
            <c:extLst>
              <c:ext xmlns:c16="http://schemas.microsoft.com/office/drawing/2014/chart" uri="{C3380CC4-5D6E-409C-BE32-E72D297353CC}">
                <c16:uniqueId val="{0000000F-CF7A-4C1B-971E-26382647C09B}"/>
              </c:ext>
            </c:extLst>
          </c:dPt>
          <c:dLbls>
            <c:dLbl>
              <c:idx val="0"/>
              <c:layout>
                <c:manualLayout>
                  <c:x val="8.4359839647446477E-2"/>
                  <c:y val="-0.12628033613549111"/>
                </c:manualLayout>
              </c:layout>
              <c:numFmt formatCode="0.0%" sourceLinked="0"/>
              <c:spPr/>
              <c:txPr>
                <a:bodyPr rot="0"/>
                <a:lstStyle/>
                <a:p>
                  <a:pPr>
                    <a:defRPr sz="1400">
                      <a:solidFill>
                        <a:srgbClr val="000000"/>
                      </a:solidFill>
                    </a:defRPr>
                  </a:pPr>
                  <a:endParaRPr lang="ru-BY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F7A-4C1B-971E-26382647C09B}"/>
                </c:ext>
              </c:extLst>
            </c:dLbl>
            <c:dLbl>
              <c:idx val="1"/>
              <c:layout>
                <c:manualLayout>
                  <c:x val="0.14624743675198376"/>
                  <c:y val="5.6331678726518298E-3"/>
                </c:manualLayout>
              </c:layout>
              <c:tx>
                <c:rich>
                  <a:bodyPr rot="0" vert="horz" anchor="ctr" anchorCtr="0"/>
                  <a:lstStyle/>
                  <a:p>
                    <a:pPr>
                      <a:defRPr sz="1400">
                        <a:solidFill>
                          <a:srgbClr val="000000"/>
                        </a:solidFill>
                      </a:defRPr>
                    </a:pPr>
                    <a:fld id="{298E7F25-CEAD-4E55-A1DD-C4E7B1481DED}" type="CATEGORYNAME">
                      <a:rPr lang="ru-RU" sz="1400" dirty="0"/>
                      <a:pPr>
                        <a:defRPr sz="1400">
                          <a:solidFill>
                            <a:srgbClr val="000000"/>
                          </a:solidFill>
                        </a:defRPr>
                      </a:pPr>
                      <a:t>[ИМЯ КАТЕГОРИИ]</a:t>
                    </a:fld>
                    <a:r>
                      <a:rPr lang="ru-RU" sz="1400" baseline="0" dirty="0"/>
                      <a:t>
</a:t>
                    </a:r>
                    <a:fld id="{7723E70F-3C21-4D88-ADA5-D24C93236076}" type="PERCENTAGE">
                      <a:rPr lang="ru-RU" sz="1400" baseline="0" dirty="0"/>
                      <a:pPr>
                        <a:defRPr sz="1400">
                          <a:solidFill>
                            <a:srgbClr val="000000"/>
                          </a:solidFill>
                        </a:defRPr>
                      </a:pPr>
                      <a:t>[ПРОЦЕНТ]</a:t>
                    </a:fld>
                    <a:endParaRPr lang="ru-RU" sz="1400" baseline="0" dirty="0"/>
                  </a:p>
                </c:rich>
              </c:tx>
              <c:numFmt formatCode="0.0%" sourceLinked="0"/>
              <c:spPr/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0314756693700701"/>
                      <c:h val="0.14684653094100655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CF7A-4C1B-971E-26382647C09B}"/>
                </c:ext>
              </c:extLst>
            </c:dLbl>
            <c:dLbl>
              <c:idx val="2"/>
              <c:layout>
                <c:manualLayout>
                  <c:x val="0.10453427628411657"/>
                  <c:y val="4.44132750682023E-2"/>
                </c:manualLayout>
              </c:layout>
              <c:numFmt formatCode="0.0%" sourceLinked="0"/>
              <c:spPr/>
              <c:txPr>
                <a:bodyPr rot="0"/>
                <a:lstStyle/>
                <a:p>
                  <a:pPr>
                    <a:defRPr sz="1400">
                      <a:solidFill>
                        <a:srgbClr val="000000"/>
                      </a:solidFill>
                    </a:defRPr>
                  </a:pPr>
                  <a:endParaRPr lang="ru-BY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6026425304595779"/>
                      <c:h val="0.1468465309410065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CF7A-4C1B-971E-26382647C09B}"/>
                </c:ext>
              </c:extLst>
            </c:dLbl>
            <c:dLbl>
              <c:idx val="3"/>
              <c:layout>
                <c:manualLayout>
                  <c:x val="6.9429438395733803E-2"/>
                  <c:y val="7.0358212513424431E-2"/>
                </c:manualLayout>
              </c:layout>
              <c:numFmt formatCode="0.0%" sourceLinked="0"/>
              <c:spPr/>
              <c:txPr>
                <a:bodyPr rot="0"/>
                <a:lstStyle/>
                <a:p>
                  <a:pPr>
                    <a:defRPr sz="1400">
                      <a:solidFill>
                        <a:srgbClr val="000000"/>
                      </a:solidFill>
                    </a:defRPr>
                  </a:pPr>
                  <a:endParaRPr lang="ru-BY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4525619838536458"/>
                      <c:h val="0.1256631207643594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7-CF7A-4C1B-971E-26382647C09B}"/>
                </c:ext>
              </c:extLst>
            </c:dLbl>
            <c:dLbl>
              <c:idx val="4"/>
              <c:layout>
                <c:manualLayout>
                  <c:x val="-0.11186627411769064"/>
                  <c:y val="0.13114380038020468"/>
                </c:manualLayout>
              </c:layout>
              <c:numFmt formatCode="0.0%" sourceLinked="0"/>
              <c:spPr/>
              <c:txPr>
                <a:bodyPr rot="0"/>
                <a:lstStyle/>
                <a:p>
                  <a:pPr>
                    <a:defRPr sz="1400">
                      <a:solidFill>
                        <a:srgbClr val="000000"/>
                      </a:solidFill>
                    </a:defRPr>
                  </a:pPr>
                  <a:endParaRPr lang="ru-BY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CF7A-4C1B-971E-26382647C09B}"/>
                </c:ext>
              </c:extLst>
            </c:dLbl>
            <c:dLbl>
              <c:idx val="5"/>
              <c:layout>
                <c:manualLayout>
                  <c:x val="-9.7212462504166208E-2"/>
                  <c:y val="3.8803558863829946E-3"/>
                </c:manualLayout>
              </c:layout>
              <c:numFmt formatCode="0.0%" sourceLinked="0"/>
              <c:spPr/>
              <c:txPr>
                <a:bodyPr rot="0"/>
                <a:lstStyle/>
                <a:p>
                  <a:pPr>
                    <a:defRPr sz="1400">
                      <a:solidFill>
                        <a:srgbClr val="000000"/>
                      </a:solidFill>
                    </a:defRPr>
                  </a:pPr>
                  <a:endParaRPr lang="ru-BY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CF7A-4C1B-971E-26382647C09B}"/>
                </c:ext>
              </c:extLst>
            </c:dLbl>
            <c:dLbl>
              <c:idx val="6"/>
              <c:layout>
                <c:manualLayout>
                  <c:x val="1.2369458949005666E-2"/>
                  <c:y val="-0.17173670518090584"/>
                </c:manualLayout>
              </c:layout>
              <c:numFmt formatCode="0.0%" sourceLinked="0"/>
              <c:spPr/>
              <c:txPr>
                <a:bodyPr rot="0"/>
                <a:lstStyle/>
                <a:p>
                  <a:pPr>
                    <a:defRPr sz="1400">
                      <a:solidFill>
                        <a:srgbClr val="000000"/>
                      </a:solidFill>
                    </a:defRPr>
                  </a:pPr>
                  <a:endParaRPr lang="ru-BY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CF7A-4C1B-971E-26382647C09B}"/>
                </c:ext>
              </c:extLst>
            </c:dLbl>
            <c:dLbl>
              <c:idx val="7"/>
              <c:layout>
                <c:manualLayout>
                  <c:x val="-3.1921221716106696E-3"/>
                  <c:y val="-0.16776839610413657"/>
                </c:manualLayout>
              </c:layout>
              <c:numFmt formatCode="0.0%" sourceLinked="0"/>
              <c:spPr/>
              <c:txPr>
                <a:bodyPr rot="0" vert="horz"/>
                <a:lstStyle/>
                <a:p>
                  <a:pPr>
                    <a:defRPr sz="1400">
                      <a:solidFill>
                        <a:srgbClr val="000000"/>
                      </a:solidFill>
                    </a:defRPr>
                  </a:pPr>
                  <a:endParaRPr lang="ru-BY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CF7A-4C1B-971E-26382647C09B}"/>
                </c:ext>
              </c:extLst>
            </c:dLbl>
            <c:dLbl>
              <c:idx val="8"/>
              <c:layout>
                <c:manualLayout>
                  <c:x val="-3.8807684719714505E-2"/>
                  <c:y val="8.6376659641912268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CF7A-4C1B-971E-26382647C09B}"/>
                </c:ext>
              </c:extLst>
            </c:dLbl>
            <c:dLbl>
              <c:idx val="9"/>
              <c:layout>
                <c:manualLayout>
                  <c:x val="0.17266366704161978"/>
                  <c:y val="0.18600310410115151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CF7A-4C1B-971E-26382647C09B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/>
              <a:lstStyle/>
              <a:p>
                <a:pPr>
                  <a:defRPr sz="1400">
                    <a:solidFill>
                      <a:srgbClr val="000000"/>
                    </a:solidFill>
                  </a:defRPr>
                </a:pPr>
                <a:endParaRPr lang="ru-BY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>
                  <a:solidFill>
                    <a:srgbClr val="000000"/>
                  </a:solidFill>
                </a:ln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Лист1!$A$43:$A$50</c:f>
              <c:strCache>
                <c:ptCount val="8"/>
                <c:pt idx="0">
                  <c:v>Жилищно- коммунальные услуги                          4 796,0 тыс.руб.</c:v>
                </c:pt>
                <c:pt idx="1">
                  <c:v>Общегосударственные расходы    3 342,0 тыс.руб.</c:v>
                </c:pt>
                <c:pt idx="2">
                  <c:v>Национальная экономика                          2 896,2 тыс.руб.</c:v>
                </c:pt>
                <c:pt idx="3">
                  <c:v>Охрана окружающей среды   38,4тыс.руб.</c:v>
                </c:pt>
                <c:pt idx="4">
                  <c:v>Социальная политика                              1 852,1тыс.руб.</c:v>
                </c:pt>
                <c:pt idx="5">
                  <c:v>Физическая культура, спорт культура и средства массовой информации                                                4 251,1тыс.руб.</c:v>
                </c:pt>
                <c:pt idx="6">
                  <c:v>Образование                  16 276,3 тыс.руб.</c:v>
                </c:pt>
                <c:pt idx="7">
                  <c:v>Здравоохранение         9 856,9 тыс.руб.</c:v>
                </c:pt>
              </c:strCache>
            </c:strRef>
          </c:cat>
          <c:val>
            <c:numRef>
              <c:f>Лист1!$C$43:$C$50</c:f>
              <c:numCache>
                <c:formatCode>0.0</c:formatCode>
                <c:ptCount val="8"/>
                <c:pt idx="0">
                  <c:v>4796</c:v>
                </c:pt>
                <c:pt idx="1">
                  <c:v>3342</c:v>
                </c:pt>
                <c:pt idx="2">
                  <c:v>2896.2</c:v>
                </c:pt>
                <c:pt idx="3">
                  <c:v>38.4</c:v>
                </c:pt>
                <c:pt idx="4">
                  <c:v>1852.1</c:v>
                </c:pt>
                <c:pt idx="5">
                  <c:v>4251.1000000000004</c:v>
                </c:pt>
                <c:pt idx="6">
                  <c:v>16276.3</c:v>
                </c:pt>
                <c:pt idx="7">
                  <c:v>9856.9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CF7A-4C1B-971E-26382647C09B}"/>
            </c:ext>
          </c:extLst>
        </c:ser>
        <c:ser>
          <c:idx val="1"/>
          <c:order val="1"/>
          <c:explosion val="8"/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13-CF7A-4C1B-971E-26382647C09B}"/>
              </c:ext>
            </c:extLst>
          </c:dPt>
          <c:dPt>
            <c:idx val="1"/>
            <c:bubble3D val="0"/>
            <c:extLst>
              <c:ext xmlns:c16="http://schemas.microsoft.com/office/drawing/2014/chart" uri="{C3380CC4-5D6E-409C-BE32-E72D297353CC}">
                <c16:uniqueId val="{00000014-CF7A-4C1B-971E-26382647C09B}"/>
              </c:ext>
            </c:extLst>
          </c:dPt>
          <c:dPt>
            <c:idx val="2"/>
            <c:bubble3D val="0"/>
            <c:extLst>
              <c:ext xmlns:c16="http://schemas.microsoft.com/office/drawing/2014/chart" uri="{C3380CC4-5D6E-409C-BE32-E72D297353CC}">
                <c16:uniqueId val="{00000015-CF7A-4C1B-971E-26382647C09B}"/>
              </c:ext>
            </c:extLst>
          </c:dPt>
          <c:dPt>
            <c:idx val="3"/>
            <c:bubble3D val="0"/>
            <c:extLst>
              <c:ext xmlns:c16="http://schemas.microsoft.com/office/drawing/2014/chart" uri="{C3380CC4-5D6E-409C-BE32-E72D297353CC}">
                <c16:uniqueId val="{00000016-CF7A-4C1B-971E-26382647C09B}"/>
              </c:ext>
            </c:extLst>
          </c:dPt>
          <c:dPt>
            <c:idx val="4"/>
            <c:bubble3D val="0"/>
            <c:extLst>
              <c:ext xmlns:c16="http://schemas.microsoft.com/office/drawing/2014/chart" uri="{C3380CC4-5D6E-409C-BE32-E72D297353CC}">
                <c16:uniqueId val="{00000017-CF7A-4C1B-971E-26382647C09B}"/>
              </c:ext>
            </c:extLst>
          </c:dPt>
          <c:dPt>
            <c:idx val="5"/>
            <c:bubble3D val="0"/>
            <c:extLst>
              <c:ext xmlns:c16="http://schemas.microsoft.com/office/drawing/2014/chart" uri="{C3380CC4-5D6E-409C-BE32-E72D297353CC}">
                <c16:uniqueId val="{00000018-CF7A-4C1B-971E-26382647C09B}"/>
              </c:ext>
            </c:extLst>
          </c:dPt>
          <c:dPt>
            <c:idx val="6"/>
            <c:bubble3D val="0"/>
            <c:extLst>
              <c:ext xmlns:c16="http://schemas.microsoft.com/office/drawing/2014/chart" uri="{C3380CC4-5D6E-409C-BE32-E72D297353CC}">
                <c16:uniqueId val="{00000019-CF7A-4C1B-971E-26382647C09B}"/>
              </c:ext>
            </c:extLst>
          </c:dPt>
          <c:dPt>
            <c:idx val="7"/>
            <c:bubble3D val="0"/>
            <c:extLst>
              <c:ext xmlns:c16="http://schemas.microsoft.com/office/drawing/2014/chart" uri="{C3380CC4-5D6E-409C-BE32-E72D297353CC}">
                <c16:uniqueId val="{0000001A-CF7A-4C1B-971E-26382647C09B}"/>
              </c:ext>
            </c:extLst>
          </c:dPt>
          <c:dLbls>
            <c:numFmt formatCode="0%" sourceLinked="0"/>
            <c:spPr>
              <a:noFill/>
              <a:ln>
                <a:noFill/>
              </a:ln>
              <a:effectLst/>
            </c:sp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>
                  <a:solidFill>
                    <a:srgbClr val="000000"/>
                  </a:solidFill>
                </a:ln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Лист1!$A$43:$A$50</c:f>
              <c:strCache>
                <c:ptCount val="8"/>
                <c:pt idx="0">
                  <c:v>Жилищно- коммунальные услуги                          4 796,0 тыс.руб.</c:v>
                </c:pt>
                <c:pt idx="1">
                  <c:v>Общегосударственные расходы    3 342,0 тыс.руб.</c:v>
                </c:pt>
                <c:pt idx="2">
                  <c:v>Национальная экономика                          2 896,2 тыс.руб.</c:v>
                </c:pt>
                <c:pt idx="3">
                  <c:v>Охрана окружающей среды   38,4тыс.руб.</c:v>
                </c:pt>
                <c:pt idx="4">
                  <c:v>Социальная политика                              1 852,1тыс.руб.</c:v>
                </c:pt>
                <c:pt idx="5">
                  <c:v>Физическая культура, спорт культура и средства массовой информации                                                4 251,1тыс.руб.</c:v>
                </c:pt>
                <c:pt idx="6">
                  <c:v>Образование                  16 276,3 тыс.руб.</c:v>
                </c:pt>
                <c:pt idx="7">
                  <c:v>Здравоохранение         9 856,9 тыс.руб.</c:v>
                </c:pt>
              </c:strCache>
            </c:strRef>
          </c:cat>
          <c:val>
            <c:numRef>
              <c:f>Лист1!$D$43:$D$50</c:f>
              <c:numCache>
                <c:formatCode>0.0</c:formatCode>
                <c:ptCount val="8"/>
                <c:pt idx="0">
                  <c:v>11.1</c:v>
                </c:pt>
                <c:pt idx="1">
                  <c:v>7.7</c:v>
                </c:pt>
                <c:pt idx="2">
                  <c:v>6.7</c:v>
                </c:pt>
                <c:pt idx="4">
                  <c:v>4.3</c:v>
                </c:pt>
                <c:pt idx="5">
                  <c:v>9.8000000000000007</c:v>
                </c:pt>
                <c:pt idx="6">
                  <c:v>37.6</c:v>
                </c:pt>
                <c:pt idx="7">
                  <c:v>22.8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B-CF7A-4C1B-971E-26382647C09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zero"/>
    <c:showDLblsOverMax val="0"/>
  </c:chart>
  <c:txPr>
    <a:bodyPr/>
    <a:lstStyle/>
    <a:p>
      <a:pPr>
        <a:defRPr sz="1800"/>
      </a:pPr>
      <a:endParaRPr lang="ru-BY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0.67916</cdr:x>
      <cdr:y>0.91692</cdr:y>
    </cdr:from>
    <cdr:to>
      <cdr:x>0.99752</cdr:x>
      <cdr:y>0.99674</cdr:y>
    </cdr:to>
    <cdr:sp macro="" textlink="">
      <cdr:nvSpPr>
        <cdr:cNvPr id="5" name="Прямоугольник 4"/>
        <cdr:cNvSpPr/>
      </cdr:nvSpPr>
      <cdr:spPr>
        <a:xfrm xmlns:a="http://schemas.openxmlformats.org/drawingml/2006/main">
          <a:off x="6220316" y="6302852"/>
          <a:ext cx="2915801" cy="548680"/>
        </a:xfrm>
        <a:prstGeom xmlns:a="http://schemas.openxmlformats.org/drawingml/2006/main" prst="rect">
          <a:avLst/>
        </a:prstGeom>
        <a:solidFill xmlns:a="http://schemas.openxmlformats.org/drawingml/2006/main">
          <a:srgbClr val="8CB94F"/>
        </a:solidFill>
        <a:ln xmlns:a="http://schemas.openxmlformats.org/drawingml/2006/main" w="6350">
          <a:solidFill>
            <a:schemeClr val="bg2">
              <a:lumMod val="50000"/>
            </a:schemeClr>
          </a:solidFill>
        </a:ln>
        <a:effectLst xmlns:a="http://schemas.openxmlformats.org/drawingml/2006/main">
          <a:outerShdw blurRad="50800" dist="38100" algn="l" rotWithShape="0">
            <a:prstClr val="black">
              <a:alpha val="40000"/>
            </a:prstClr>
          </a:outerShdw>
        </a:effectLst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1600" b="1" dirty="0">
              <a:solidFill>
                <a:schemeClr val="bg2">
                  <a:lumMod val="50000"/>
                </a:schemeClr>
              </a:solidFill>
            </a:rPr>
            <a:t>ВСЕГО – 19 739,8 </a:t>
          </a:r>
          <a:r>
            <a:rPr lang="ru-RU" sz="1600" b="1" dirty="0" err="1">
              <a:solidFill>
                <a:schemeClr val="bg2">
                  <a:lumMod val="50000"/>
                </a:schemeClr>
              </a:solidFill>
            </a:rPr>
            <a:t>тыс.руб</a:t>
          </a:r>
          <a:r>
            <a:rPr lang="ru-RU" sz="1600" b="1" dirty="0">
              <a:solidFill>
                <a:schemeClr val="bg2">
                  <a:lumMod val="50000"/>
                </a:schemeClr>
              </a:solidFill>
            </a:rPr>
            <a:t>.</a:t>
          </a:r>
        </a:p>
      </cdr:txBody>
    </cdr:sp>
  </cdr:relSizeAnchor>
  <cdr:relSizeAnchor xmlns:cdr="http://schemas.openxmlformats.org/drawingml/2006/chartDrawing">
    <cdr:from>
      <cdr:x>0.00062</cdr:x>
      <cdr:y>0.03323</cdr:y>
    </cdr:from>
    <cdr:to>
      <cdr:x>1</cdr:x>
      <cdr:y>0.20785</cdr:y>
    </cdr:to>
    <cdr:sp macro="" textlink="">
      <cdr:nvSpPr>
        <cdr:cNvPr id="6" name="Прямоугольник 5"/>
        <cdr:cNvSpPr/>
      </cdr:nvSpPr>
      <cdr:spPr>
        <a:xfrm xmlns:a="http://schemas.openxmlformats.org/drawingml/2006/main">
          <a:off x="5678" y="228409"/>
          <a:ext cx="9153140" cy="1200331"/>
        </a:xfrm>
        <a:prstGeom xmlns:a="http://schemas.openxmlformats.org/drawingml/2006/main" prst="rect">
          <a:avLst/>
        </a:prstGeom>
        <a:solidFill xmlns:a="http://schemas.openxmlformats.org/drawingml/2006/main">
          <a:srgbClr val="8CB94F"/>
        </a:solidFill>
        <a:ln xmlns:a="http://schemas.openxmlformats.org/drawingml/2006/main">
          <a:noFill/>
        </a:ln>
      </cdr:spPr>
      <cdr:txBody>
        <a:bodyPr xmlns:a="http://schemas.openxmlformats.org/drawingml/2006/main" wrap="square" lIns="91440" tIns="45720" rIns="91440" bIns="45720">
          <a:spAutoFit/>
          <a:scene3d>
            <a:camera prst="orthographicFront"/>
            <a:lightRig rig="threePt" dir="t"/>
          </a:scene3d>
          <a:sp3d extrusionH="57150">
            <a:bevelT w="82550" h="38100" prst="coolSlant"/>
          </a:sp3d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2400" b="1" dirty="0">
              <a:ln w="18000">
                <a:noFill/>
                <a:prstDash val="solid"/>
                <a:miter lim="800000"/>
              </a:ln>
              <a:solidFill>
                <a:srgbClr val="284F1D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rPr>
            <a:t>Структура собственных доходов бюджета </a:t>
          </a:r>
        </a:p>
        <a:p xmlns:a="http://schemas.openxmlformats.org/drawingml/2006/main">
          <a:pPr algn="ctr"/>
          <a:r>
            <a:rPr lang="ru-RU" sz="2400" b="1" dirty="0" err="1">
              <a:ln w="18000">
                <a:noFill/>
                <a:prstDash val="solid"/>
                <a:miter lim="800000"/>
              </a:ln>
              <a:solidFill>
                <a:srgbClr val="284F1D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rPr>
            <a:t>Лепельского</a:t>
          </a:r>
          <a:r>
            <a:rPr lang="ru-RU" sz="2400" b="1" dirty="0">
              <a:ln w="18000">
                <a:noFill/>
                <a:prstDash val="solid"/>
                <a:miter lim="800000"/>
              </a:ln>
              <a:solidFill>
                <a:srgbClr val="284F1D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rPr>
            <a:t> района</a:t>
          </a:r>
        </a:p>
        <a:p xmlns:a="http://schemas.openxmlformats.org/drawingml/2006/main">
          <a:pPr algn="ctr"/>
          <a:r>
            <a:rPr lang="ru-RU" sz="2400" b="1" dirty="0">
              <a:ln w="18000">
                <a:noFill/>
                <a:prstDash val="solid"/>
                <a:miter lim="800000"/>
              </a:ln>
              <a:solidFill>
                <a:srgbClr val="284F1D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rPr>
            <a:t>за январь – июнь 2023 года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0.49604</cdr:x>
      <cdr:y>0.5032</cdr:y>
    </cdr:from>
    <cdr:to>
      <cdr:x>0.50916</cdr:x>
      <cdr:y>0.55028</cdr:y>
    </cdr:to>
    <cdr:sp macro="" textlink="">
      <cdr:nvSpPr>
        <cdr:cNvPr id="10241" name="Text Box 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4891753" y="3367543"/>
          <a:ext cx="130902" cy="343738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1">
          <a:noFill/>
          <a:miter lim="800000"/>
          <a:headEnd/>
          <a:tailEnd/>
        </a:ln>
        <a:effectLst xmlns:a="http://schemas.openxmlformats.org/drawingml/2006/main"/>
      </cdr:spPr>
      <cdr:txBody>
        <a:bodyPr xmlns:a="http://schemas.openxmlformats.org/drawingml/2006/main" vertOverflow="clip" wrap="square" lIns="27432" tIns="22860" rIns="27432" bIns="22860" anchor="ctr" upright="1"/>
        <a:lstStyle xmlns:a="http://schemas.openxmlformats.org/drawingml/2006/main"/>
        <a:p xmlns:a="http://schemas.openxmlformats.org/drawingml/2006/main">
          <a:pPr algn="ctr" rtl="0">
            <a:defRPr sz="1000"/>
          </a:pPr>
          <a:r>
            <a:rPr lang="ru-RU" sz="950" b="0" i="0" strike="noStrike">
              <a:solidFill>
                <a:srgbClr val="000000"/>
              </a:solidFill>
              <a:latin typeface="Arial Cyr"/>
            </a:rPr>
            <a:t> </a:t>
          </a: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0.67258</cdr:x>
      <cdr:y>0.89417</cdr:y>
    </cdr:from>
    <cdr:to>
      <cdr:x>0.98722</cdr:x>
      <cdr:y>0.98507</cdr:y>
    </cdr:to>
    <cdr:sp macro="" textlink="">
      <cdr:nvSpPr>
        <cdr:cNvPr id="4" name="Прямоугольник 3"/>
        <cdr:cNvSpPr/>
      </cdr:nvSpPr>
      <cdr:spPr>
        <a:xfrm xmlns:a="http://schemas.openxmlformats.org/drawingml/2006/main">
          <a:off x="6156176" y="4957833"/>
          <a:ext cx="2880000" cy="504000"/>
        </a:xfrm>
        <a:prstGeom xmlns:a="http://schemas.openxmlformats.org/drawingml/2006/main" prst="rect">
          <a:avLst/>
        </a:prstGeom>
        <a:solidFill xmlns:a="http://schemas.openxmlformats.org/drawingml/2006/main">
          <a:srgbClr val="8CB94F"/>
        </a:solidFill>
        <a:ln xmlns:a="http://schemas.openxmlformats.org/drawingml/2006/main" w="6350">
          <a:solidFill>
            <a:schemeClr val="bg2">
              <a:lumMod val="50000"/>
            </a:schemeClr>
          </a:solidFill>
        </a:ln>
        <a:effectLst xmlns:a="http://schemas.openxmlformats.org/drawingml/2006/main">
          <a:outerShdw blurRad="50800" dist="38100" algn="l" rotWithShape="0">
            <a:prstClr val="black">
              <a:alpha val="40000"/>
            </a:prstClr>
          </a:outerShdw>
        </a:effectLst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1600" b="1" dirty="0">
              <a:solidFill>
                <a:schemeClr val="bg2">
                  <a:lumMod val="50000"/>
                </a:schemeClr>
              </a:solidFill>
            </a:rPr>
            <a:t>ВСЕГО – 43 309,0 </a:t>
          </a:r>
          <a:r>
            <a:rPr lang="ru-RU" sz="1600" b="1" dirty="0" err="1">
              <a:solidFill>
                <a:schemeClr val="bg2">
                  <a:lumMod val="50000"/>
                </a:schemeClr>
              </a:solidFill>
            </a:rPr>
            <a:t>тыс.руб</a:t>
          </a:r>
          <a:r>
            <a:rPr lang="ru-RU" sz="1600" b="1" dirty="0">
              <a:solidFill>
                <a:schemeClr val="bg2">
                  <a:lumMod val="50000"/>
                </a:schemeClr>
              </a:solidFill>
            </a:rPr>
            <a:t>.</a:t>
          </a: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0.49925</cdr:x>
      <cdr:y>0.50468</cdr:y>
    </cdr:from>
    <cdr:to>
      <cdr:x>0.51114</cdr:x>
      <cdr:y>0.54708</cdr:y>
    </cdr:to>
    <cdr:sp macro="" textlink="">
      <cdr:nvSpPr>
        <cdr:cNvPr id="10241" name="Text Box 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4891753" y="3367543"/>
          <a:ext cx="130902" cy="343738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1">
          <a:noFill/>
          <a:miter lim="800000"/>
          <a:headEnd/>
          <a:tailEnd/>
        </a:ln>
        <a:effectLst xmlns:a="http://schemas.openxmlformats.org/drawingml/2006/main"/>
      </cdr:spPr>
      <cdr:txBody>
        <a:bodyPr xmlns:a="http://schemas.openxmlformats.org/drawingml/2006/main" vertOverflow="clip" wrap="square" lIns="27432" tIns="22860" rIns="27432" bIns="22860" anchor="ctr" upright="1"/>
        <a:lstStyle xmlns:a="http://schemas.openxmlformats.org/drawingml/2006/main"/>
        <a:p xmlns:a="http://schemas.openxmlformats.org/drawingml/2006/main">
          <a:pPr algn="ctr" rtl="0">
            <a:defRPr sz="1000"/>
          </a:pPr>
          <a:r>
            <a:rPr lang="ru-RU" sz="950" b="0" i="0" strike="noStrike">
              <a:solidFill>
                <a:srgbClr val="000000"/>
              </a:solidFill>
              <a:latin typeface="Arial Cyr"/>
            </a:rPr>
            <a:t> 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5290" cy="4959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63032" y="0"/>
            <a:ext cx="2955290" cy="4959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3CD145-9A08-4B2A-93B5-C02E3D66AE30}" type="datetimeFigureOut">
              <a:rPr lang="ru-RU" smtClean="0"/>
              <a:t>27.07.2023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4538"/>
            <a:ext cx="4956175" cy="3717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1991" y="4711383"/>
            <a:ext cx="5455920" cy="446341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1044"/>
            <a:ext cx="2955290" cy="49593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63032" y="9421044"/>
            <a:ext cx="2955290" cy="49593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0C5A43-80F2-4E96-B345-1DFE785320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08431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02026-7BB4-4A6A-A58B-25FBD4906DBB}" type="datetimeFigureOut">
              <a:rPr lang="ru-RU" smtClean="0"/>
              <a:t>27.07.2023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0068C-BBD1-47CB-BAC5-BDBE4D4904CE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02026-7BB4-4A6A-A58B-25FBD4906DBB}" type="datetimeFigureOut">
              <a:rPr lang="ru-RU" smtClean="0"/>
              <a:t>27.07.2023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0068C-BBD1-47CB-BAC5-BDBE4D4904C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02026-7BB4-4A6A-A58B-25FBD4906DBB}" type="datetimeFigureOut">
              <a:rPr lang="ru-RU" smtClean="0"/>
              <a:t>27.07.2023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0068C-BBD1-47CB-BAC5-BDBE4D4904C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02026-7BB4-4A6A-A58B-25FBD4906DBB}" type="datetimeFigureOut">
              <a:rPr lang="ru-RU" smtClean="0"/>
              <a:t>27.07.2023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0068C-BBD1-47CB-BAC5-BDBE4D4904C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02026-7BB4-4A6A-A58B-25FBD4906DBB}" type="datetimeFigureOut">
              <a:rPr lang="ru-RU" smtClean="0"/>
              <a:t>27.07.2023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3B40068C-BBD1-47CB-BAC5-BDBE4D4904CE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02026-7BB4-4A6A-A58B-25FBD4906DBB}" type="datetimeFigureOut">
              <a:rPr lang="ru-RU" smtClean="0"/>
              <a:t>27.07.2023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0068C-BBD1-47CB-BAC5-BDBE4D4904C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02026-7BB4-4A6A-A58B-25FBD4906DBB}" type="datetimeFigureOut">
              <a:rPr lang="ru-RU" smtClean="0"/>
              <a:t>27.07.2023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0068C-BBD1-47CB-BAC5-BDBE4D4904C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02026-7BB4-4A6A-A58B-25FBD4906DBB}" type="datetimeFigureOut">
              <a:rPr lang="ru-RU" smtClean="0"/>
              <a:t>27.07.2023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0068C-BBD1-47CB-BAC5-BDBE4D4904C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02026-7BB4-4A6A-A58B-25FBD4906DBB}" type="datetimeFigureOut">
              <a:rPr lang="ru-RU" smtClean="0"/>
              <a:t>27.07.2023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0068C-BBD1-47CB-BAC5-BDBE4D4904C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02026-7BB4-4A6A-A58B-25FBD4906DBB}" type="datetimeFigureOut">
              <a:rPr lang="ru-RU" smtClean="0"/>
              <a:t>27.07.2023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0068C-BBD1-47CB-BAC5-BDBE4D4904C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02026-7BB4-4A6A-A58B-25FBD4906DBB}" type="datetimeFigureOut">
              <a:rPr lang="ru-RU" smtClean="0"/>
              <a:t>27.07.2023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0068C-BBD1-47CB-BAC5-BDBE4D4904C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wave">
          <a:fgClr>
            <a:schemeClr val="bg1">
              <a:lumMod val="20000"/>
              <a:lumOff val="80000"/>
            </a:schemeClr>
          </a:fgClr>
          <a:bgClr>
            <a:schemeClr val="bg2">
              <a:lumMod val="40000"/>
              <a:lumOff val="60000"/>
            </a:schemeClr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8A02026-7BB4-4A6A-A58B-25FBD4906DBB}" type="datetimeFigureOut">
              <a:rPr lang="ru-RU" smtClean="0"/>
              <a:t>27.07.2023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3B40068C-BBD1-47CB-BAC5-BDBE4D4904CE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720840"/>
            <a:ext cx="9144000" cy="3400931"/>
          </a:xfrm>
          <a:prstGeom prst="rect">
            <a:avLst/>
          </a:prstGeom>
          <a:solidFill>
            <a:srgbClr val="8CB94F"/>
          </a:solidFill>
          <a:ln>
            <a:noFill/>
          </a:ln>
        </p:spPr>
        <p:txBody>
          <a:bodyPr wrap="squar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 algn="ctr"/>
            <a:r>
              <a:rPr lang="ru-RU" sz="5400" b="1" dirty="0">
                <a:ln w="18000">
                  <a:noFill/>
                  <a:prstDash val="solid"/>
                  <a:miter lim="800000"/>
                </a:ln>
                <a:solidFill>
                  <a:srgbClr val="284F1D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Об итогах</a:t>
            </a:r>
          </a:p>
          <a:p>
            <a:pPr algn="ctr"/>
            <a:r>
              <a:rPr lang="ru-RU" sz="5400" b="1" dirty="0">
                <a:ln w="18000">
                  <a:noFill/>
                  <a:prstDash val="solid"/>
                  <a:miter lim="800000"/>
                </a:ln>
                <a:solidFill>
                  <a:srgbClr val="284F1D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исполнения бюджета </a:t>
            </a:r>
          </a:p>
          <a:p>
            <a:pPr algn="ctr"/>
            <a:r>
              <a:rPr lang="ru-RU" sz="5400" b="1" dirty="0" err="1">
                <a:ln w="18000">
                  <a:noFill/>
                  <a:prstDash val="solid"/>
                  <a:miter lim="800000"/>
                </a:ln>
                <a:solidFill>
                  <a:srgbClr val="284F1D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Лепельского</a:t>
            </a:r>
            <a:r>
              <a:rPr lang="ru-RU" sz="5400" b="1" dirty="0">
                <a:ln w="18000">
                  <a:noFill/>
                  <a:prstDash val="solid"/>
                  <a:miter lim="800000"/>
                </a:ln>
                <a:solidFill>
                  <a:srgbClr val="284F1D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района</a:t>
            </a:r>
          </a:p>
          <a:p>
            <a:pPr algn="ctr"/>
            <a:r>
              <a:rPr lang="ru-RU" sz="5300" b="1" dirty="0">
                <a:ln w="18000">
                  <a:noFill/>
                  <a:prstDash val="solid"/>
                  <a:miter lim="800000"/>
                </a:ln>
                <a:solidFill>
                  <a:srgbClr val="284F1D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за январь – июнь 2023 года</a:t>
            </a:r>
          </a:p>
        </p:txBody>
      </p:sp>
    </p:spTree>
    <p:extLst>
      <p:ext uri="{BB962C8B-B14F-4D97-AF65-F5344CB8AC3E}">
        <p14:creationId xmlns:p14="http://schemas.microsoft.com/office/powerpoint/2010/main" val="8791023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-9138" y="116632"/>
            <a:ext cx="9153138" cy="1200329"/>
          </a:xfrm>
          <a:prstGeom prst="rect">
            <a:avLst/>
          </a:prstGeom>
          <a:solidFill>
            <a:srgbClr val="8CB94F"/>
          </a:solidFill>
          <a:ln>
            <a:noFill/>
          </a:ln>
        </p:spPr>
        <p:txBody>
          <a:bodyPr wrap="squar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 algn="ctr"/>
            <a:r>
              <a:rPr lang="ru-RU" sz="2400" b="1" dirty="0">
                <a:ln w="18000">
                  <a:noFill/>
                  <a:prstDash val="solid"/>
                  <a:miter lim="800000"/>
                </a:ln>
                <a:solidFill>
                  <a:srgbClr val="284F1D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Выполнение доходной части бюджета </a:t>
            </a:r>
          </a:p>
          <a:p>
            <a:pPr algn="ctr"/>
            <a:r>
              <a:rPr lang="ru-RU" sz="2400" b="1" dirty="0" err="1">
                <a:ln w="18000">
                  <a:noFill/>
                  <a:prstDash val="solid"/>
                  <a:miter lim="800000"/>
                </a:ln>
                <a:solidFill>
                  <a:srgbClr val="284F1D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Лепельского</a:t>
            </a:r>
            <a:r>
              <a:rPr lang="ru-RU" sz="2400" b="1" dirty="0">
                <a:ln w="18000">
                  <a:noFill/>
                  <a:prstDash val="solid"/>
                  <a:miter lim="800000"/>
                </a:ln>
                <a:solidFill>
                  <a:srgbClr val="284F1D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района</a:t>
            </a:r>
          </a:p>
          <a:p>
            <a:pPr algn="ctr"/>
            <a:r>
              <a:rPr lang="ru-RU" sz="2400" b="1" dirty="0">
                <a:ln w="18000">
                  <a:noFill/>
                  <a:prstDash val="solid"/>
                  <a:miter lim="800000"/>
                </a:ln>
                <a:solidFill>
                  <a:srgbClr val="284F1D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за 2022-2023 </a:t>
            </a:r>
            <a:r>
              <a:rPr lang="ru-RU" sz="2400" b="1" dirty="0" err="1">
                <a:ln w="18000">
                  <a:noFill/>
                  <a:prstDash val="solid"/>
                  <a:miter lim="800000"/>
                </a:ln>
                <a:solidFill>
                  <a:srgbClr val="284F1D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г.г</a:t>
            </a:r>
            <a:r>
              <a:rPr lang="ru-RU" sz="2400" b="1" dirty="0">
                <a:ln w="18000">
                  <a:noFill/>
                  <a:prstDash val="solid"/>
                  <a:miter lim="800000"/>
                </a:ln>
                <a:solidFill>
                  <a:srgbClr val="284F1D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.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3323092"/>
              </p:ext>
            </p:extLst>
          </p:nvPr>
        </p:nvGraphicFramePr>
        <p:xfrm>
          <a:off x="265431" y="1772816"/>
          <a:ext cx="8604000" cy="4923560"/>
        </p:xfrm>
        <a:graphic>
          <a:graphicData uri="http://schemas.openxmlformats.org/drawingml/2006/table">
            <a:tbl>
              <a:tblPr firstRow="1" bandRow="1">
                <a:tableStyleId>{18603FDC-E32A-4AB5-989C-0864C3EAD2B8}</a:tableStyleId>
              </a:tblPr>
              <a:tblGrid>
                <a:gridCol w="223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7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4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4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24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24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48072">
                <a:tc rowSpan="2">
                  <a:txBody>
                    <a:bodyPr/>
                    <a:lstStyle/>
                    <a:p>
                      <a:pPr algn="ctr"/>
                      <a:endParaRPr lang="ru-RU" sz="1400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CB94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400" b="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Уточненный годовой план</a:t>
                      </a:r>
                      <a:r>
                        <a:rPr lang="ru-RU" sz="1400" b="0" baseline="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 на 2023 год, </a:t>
                      </a:r>
                      <a:r>
                        <a:rPr lang="ru-RU" sz="1400" b="0" baseline="0" dirty="0" err="1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тыс.руб</a:t>
                      </a:r>
                      <a:r>
                        <a:rPr lang="ru-RU" sz="1400" b="0" baseline="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.</a:t>
                      </a:r>
                      <a:endParaRPr lang="ru-RU" sz="1400" b="0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CB94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400" b="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Факт поступлений, </a:t>
                      </a:r>
                    </a:p>
                    <a:p>
                      <a:pPr algn="ctr"/>
                      <a:r>
                        <a:rPr lang="ru-RU" sz="1400" b="0" dirty="0" err="1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тыс.руб</a:t>
                      </a:r>
                      <a:r>
                        <a:rPr lang="ru-RU" sz="1400" b="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CB94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800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CB94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400" b="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Процент выполнения, </a:t>
                      </a:r>
                    </a:p>
                    <a:p>
                      <a:pPr algn="ctr"/>
                      <a:r>
                        <a:rPr lang="ru-RU" sz="1400" b="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%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CB94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CB94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64096">
                <a:tc vMerge="1">
                  <a:txBody>
                    <a:bodyPr/>
                    <a:lstStyle/>
                    <a:p>
                      <a:pPr algn="ctr"/>
                      <a:endParaRPr lang="ru-RU" sz="1600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CB94F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/>
                      <a:endParaRPr lang="ru-RU" sz="1600" baseline="0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CB94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baseline="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январь-июнь  2022 года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CB94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baseline="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январь-июнь   2023 года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CB94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baseline="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к плану на 2023год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CB94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к</a:t>
                      </a:r>
                      <a:r>
                        <a:rPr lang="ru-RU" sz="1400" b="0" baseline="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 факту январю-июню 2022 года</a:t>
                      </a:r>
                      <a:endParaRPr lang="ru-RU" sz="1400" b="0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CB94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967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Собственные доходы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3D18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47 236,6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3D18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16 387,4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3D18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19 739,8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3D18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41,8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3D18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120,5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3D18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9677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В </a:t>
                      </a:r>
                      <a:r>
                        <a:rPr lang="ru-RU" sz="1400" dirty="0" err="1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т.ч</a:t>
                      </a:r>
                      <a:r>
                        <a:rPr lang="ru-RU" sz="14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. налоговые доходы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3D18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43 060,9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3D18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14 873,1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3D18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17 913,8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3D18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41,8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3D18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120,4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3D18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983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          </a:t>
                      </a:r>
                      <a:r>
                        <a:rPr lang="ru-RU" sz="14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неналоговые доходы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3D18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4 175,7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D18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1 514,3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D18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1 826,1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D18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43,7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D18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120,6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3D18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1983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Безвозмездные поступления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3D18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33 905,0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D18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20 197,9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D18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18 215,6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D18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53,7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D18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90,2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3D18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55833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В </a:t>
                      </a:r>
                      <a:r>
                        <a:rPr lang="ru-RU" sz="1400" dirty="0" err="1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т.ч</a:t>
                      </a:r>
                      <a:r>
                        <a:rPr lang="ru-RU" sz="14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. дотация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3D18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30 662,2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3D18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19 880,6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3D18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17 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4,4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3D18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56,9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3D18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87,7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3D18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55833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Всего доходов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3D18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81 141,6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3D18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36 585,3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3D18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37 955,4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3D18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46,8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3D18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103,7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3D18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435858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2561233415"/>
              </p:ext>
            </p:extLst>
          </p:nvPr>
        </p:nvGraphicFramePr>
        <p:xfrm>
          <a:off x="-14818" y="-15964"/>
          <a:ext cx="9158818" cy="68739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26866844"/>
              </p:ext>
            </p:extLst>
          </p:nvPr>
        </p:nvGraphicFramePr>
        <p:xfrm>
          <a:off x="-252536" y="980728"/>
          <a:ext cx="8712968" cy="53285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2207521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-9138" y="116632"/>
            <a:ext cx="9153138" cy="1200329"/>
          </a:xfrm>
          <a:prstGeom prst="rect">
            <a:avLst/>
          </a:prstGeom>
          <a:solidFill>
            <a:srgbClr val="8CB94F"/>
          </a:solidFill>
          <a:ln>
            <a:noFill/>
          </a:ln>
        </p:spPr>
        <p:txBody>
          <a:bodyPr wrap="squar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400" b="1" dirty="0">
                <a:ln w="18000">
                  <a:noFill/>
                  <a:prstDash val="solid"/>
                  <a:miter lim="800000"/>
                </a:ln>
                <a:solidFill>
                  <a:srgbClr val="284F1D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Структура расходной части бюджета </a:t>
            </a:r>
          </a:p>
          <a:p>
            <a:pPr algn="ctr"/>
            <a:r>
              <a:rPr lang="ru-RU" sz="2400" b="1" dirty="0" err="1">
                <a:ln w="18000">
                  <a:noFill/>
                  <a:prstDash val="solid"/>
                  <a:miter lim="800000"/>
                </a:ln>
                <a:solidFill>
                  <a:srgbClr val="284F1D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Лепельского</a:t>
            </a:r>
            <a:r>
              <a:rPr lang="ru-RU" sz="2400" b="1" dirty="0">
                <a:ln w="18000">
                  <a:noFill/>
                  <a:prstDash val="solid"/>
                  <a:miter lim="800000"/>
                </a:ln>
                <a:solidFill>
                  <a:srgbClr val="284F1D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района</a:t>
            </a:r>
          </a:p>
          <a:p>
            <a:pPr algn="ctr"/>
            <a:r>
              <a:rPr lang="ru-RU" sz="2400" b="1" dirty="0">
                <a:ln w="18000">
                  <a:noFill/>
                  <a:prstDash val="solid"/>
                  <a:miter lim="800000"/>
                </a:ln>
                <a:solidFill>
                  <a:srgbClr val="284F1D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за январь – июнь 2023 года</a:t>
            </a:r>
          </a:p>
        </p:txBody>
      </p:sp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3364697593"/>
              </p:ext>
            </p:extLst>
          </p:nvPr>
        </p:nvGraphicFramePr>
        <p:xfrm>
          <a:off x="179511" y="1484784"/>
          <a:ext cx="8985449" cy="53732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22754263"/>
              </p:ext>
            </p:extLst>
          </p:nvPr>
        </p:nvGraphicFramePr>
        <p:xfrm>
          <a:off x="219330" y="1196752"/>
          <a:ext cx="8640960" cy="5184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4384657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7141755"/>
              </p:ext>
            </p:extLst>
          </p:nvPr>
        </p:nvGraphicFramePr>
        <p:xfrm>
          <a:off x="252000" y="1988840"/>
          <a:ext cx="8640000" cy="2160000"/>
        </p:xfrm>
        <a:graphic>
          <a:graphicData uri="http://schemas.openxmlformats.org/drawingml/2006/table">
            <a:tbl>
              <a:tblPr firstRow="1" bandRow="1">
                <a:tableStyleId>{18603FDC-E32A-4AB5-989C-0864C3EAD2B8}</a:tableStyleId>
              </a:tblPr>
              <a:tblGrid>
                <a:gridCol w="144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278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2819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72771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720000">
                <a:tc gridSpan="2"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Прямой</a:t>
                      </a:r>
                      <a:r>
                        <a:rPr lang="ru-RU" sz="1400" b="1" baseline="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 долг</a:t>
                      </a:r>
                      <a:endParaRPr lang="ru-RU" sz="14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CB94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b="0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CB94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Гарантированный долг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CB94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800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CB94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Итого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CB94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CB94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Сумма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CB94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Прирост/снижение с начала года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CB94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baseline="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Сумма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CB94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Прирост/снижение с начала года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CB94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baseline="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Сумма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CB94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Прирост/снижение с начала года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CB94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9 866,7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3D18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+5 148,4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3D18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4 295,6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3D18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-13,8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3D18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14 162,3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3D18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+5 134,6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3D18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-9138" y="116632"/>
            <a:ext cx="9153138" cy="1200329"/>
          </a:xfrm>
          <a:prstGeom prst="rect">
            <a:avLst/>
          </a:prstGeom>
          <a:solidFill>
            <a:srgbClr val="8CB94F"/>
          </a:solidFill>
          <a:ln>
            <a:noFill/>
          </a:ln>
        </p:spPr>
        <p:txBody>
          <a:bodyPr wrap="squar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 algn="ctr"/>
            <a:r>
              <a:rPr lang="ru-RU" sz="2400" b="1" dirty="0">
                <a:ln w="18000">
                  <a:noFill/>
                  <a:prstDash val="solid"/>
                  <a:miter lim="800000"/>
                </a:ln>
                <a:solidFill>
                  <a:srgbClr val="284F1D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Долговые обязательства органов местного управления </a:t>
            </a:r>
          </a:p>
          <a:p>
            <a:pPr algn="ctr"/>
            <a:r>
              <a:rPr lang="ru-RU" sz="2400" b="1" dirty="0">
                <a:ln w="18000">
                  <a:noFill/>
                  <a:prstDash val="solid"/>
                  <a:miter lim="800000"/>
                </a:ln>
                <a:solidFill>
                  <a:srgbClr val="284F1D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по </a:t>
            </a:r>
            <a:r>
              <a:rPr lang="ru-RU" sz="2400" b="1" dirty="0" err="1">
                <a:ln w="18000">
                  <a:noFill/>
                  <a:prstDash val="solid"/>
                  <a:miter lim="800000"/>
                </a:ln>
                <a:solidFill>
                  <a:srgbClr val="284F1D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Лепельскому</a:t>
            </a:r>
            <a:r>
              <a:rPr lang="ru-RU" sz="2400" b="1" dirty="0">
                <a:ln w="18000">
                  <a:noFill/>
                  <a:prstDash val="solid"/>
                  <a:miter lim="800000"/>
                </a:ln>
                <a:solidFill>
                  <a:srgbClr val="284F1D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району</a:t>
            </a:r>
          </a:p>
          <a:p>
            <a:pPr algn="ctr"/>
            <a:r>
              <a:rPr lang="ru-RU" sz="2400" b="1" dirty="0">
                <a:ln w="18000">
                  <a:noFill/>
                  <a:prstDash val="solid"/>
                  <a:miter lim="800000"/>
                </a:ln>
                <a:solidFill>
                  <a:srgbClr val="284F1D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на 1 июля 2023 года</a:t>
            </a:r>
          </a:p>
        </p:txBody>
      </p:sp>
    </p:spTree>
    <p:extLst>
      <p:ext uri="{BB962C8B-B14F-4D97-AF65-F5344CB8AC3E}">
        <p14:creationId xmlns:p14="http://schemas.microsoft.com/office/powerpoint/2010/main" val="84535830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Overrid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Апекс">
  <a:themeElements>
    <a:clrScheme name="Другая 1">
      <a:dk1>
        <a:srgbClr val="BFBFBF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  <a:fontScheme name="Поток">
    <a:majorFont>
      <a:latin typeface="Calibri"/>
      <a:ea typeface=""/>
      <a:cs typeface=""/>
      <a:font script="Jpan" typeface="ＭＳ Ｐゴシック"/>
      <a:font script="Hang" typeface="HY중고딕"/>
      <a:font script="Hans" typeface="隶书"/>
      <a:font script="Hant" typeface="微軟正黑體"/>
      <a:font script="Arab" typeface="Traditional Arabic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Constantia"/>
      <a:ea typeface=""/>
      <a:cs typeface=""/>
      <a:font script="Jpan" typeface="HGP明朝E"/>
      <a:font script="Hang" typeface="HY신명조"/>
      <a:font script="Hans" typeface="宋体"/>
      <a:font script="Hant" typeface="新細明體"/>
      <a:font script="Arab" typeface="Majalla UI"/>
      <a:font script="Hebr" typeface="David"/>
      <a:font script="Thai" typeface="Browalli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80000"/>
              <a:satMod val="400000"/>
            </a:schemeClr>
          </a:gs>
          <a:gs pos="25000">
            <a:schemeClr val="phClr">
              <a:tint val="83000"/>
              <a:satMod val="320000"/>
            </a:schemeClr>
          </a:gs>
          <a:gs pos="100000">
            <a:schemeClr val="phClr">
              <a:shade val="15000"/>
              <a:satMod val="320000"/>
            </a:schemeClr>
          </a:gs>
        </a:gsLst>
        <a:path path="circle">
          <a:fillToRect l="10000" t="110000" r="10000" b="100000"/>
        </a:path>
      </a:gradFill>
      <a:blipFill>
        <a:blip xmlns:r="http://schemas.openxmlformats.org/officeDocument/2006/relationships" r:embed="rId1">
          <a:duotone>
            <a:schemeClr val="phClr">
              <a:shade val="90000"/>
              <a:satMod val="150000"/>
            </a:schemeClr>
            <a:schemeClr val="phClr">
              <a:tint val="88000"/>
              <a:satMod val="150000"/>
            </a:schemeClr>
          </a:duotone>
        </a:blip>
        <a:tile tx="0" ty="0" sx="65000" sy="65000" flip="none" algn="tl"/>
      </a:blip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1651</TotalTime>
  <Words>240</Words>
  <Application>Microsoft Office PowerPoint</Application>
  <PresentationFormat>Экран (4:3)</PresentationFormat>
  <Paragraphs>92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5" baseType="lpstr">
      <vt:lpstr>Arial</vt:lpstr>
      <vt:lpstr>Arial Cyr</vt:lpstr>
      <vt:lpstr>Book Antiqua</vt:lpstr>
      <vt:lpstr>Calibri</vt:lpstr>
      <vt:lpstr>Lucida Sans</vt:lpstr>
      <vt:lpstr>Times New Roman</vt:lpstr>
      <vt:lpstr>Wingdings</vt:lpstr>
      <vt:lpstr>Wingdings 2</vt:lpstr>
      <vt:lpstr>Wingdings 3</vt:lpstr>
      <vt:lpstr>Апекс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TsiuSI</dc:creator>
  <cp:lastModifiedBy>Воблая Ольга Степановна</cp:lastModifiedBy>
  <cp:revision>116</cp:revision>
  <cp:lastPrinted>2023-05-04T07:11:10Z</cp:lastPrinted>
  <dcterms:created xsi:type="dcterms:W3CDTF">2019-04-23T06:52:08Z</dcterms:created>
  <dcterms:modified xsi:type="dcterms:W3CDTF">2023-07-27T06:08:21Z</dcterms:modified>
</cp:coreProperties>
</file>