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4" r:id="rId3"/>
    <p:sldId id="260" r:id="rId4"/>
    <p:sldId id="261" r:id="rId5"/>
    <p:sldId id="263" r:id="rId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FF0000"/>
    <a:srgbClr val="66FF66"/>
    <a:srgbClr val="FF9900"/>
    <a:srgbClr val="009900"/>
    <a:srgbClr val="D60093"/>
    <a:srgbClr val="0000FF"/>
    <a:srgbClr val="99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96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10301897035184E-3"/>
          <c:y val="0.22827148934734021"/>
          <c:w val="0.76129539859837814"/>
          <c:h val="0.7020508108567341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20"/>
      <c:hPercent val="150"/>
      <c:rotY val="204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34798645126369"/>
          <c:y val="0.17533703081015051"/>
          <c:w val="0.70785514224401136"/>
          <c:h val="0.52892654536364647"/>
        </c:manualLayout>
      </c:layout>
      <c:pie3DChart>
        <c:varyColors val="1"/>
        <c:ser>
          <c:idx val="1"/>
          <c:order val="0"/>
          <c:spPr>
            <a:solidFill>
              <a:srgbClr val="33CC33"/>
            </a:solidFill>
          </c:spPr>
          <c:explosion val="8"/>
          <c:dPt>
            <c:idx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65C-4DC6-9D69-1D47876192D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265C-4DC6-9D69-1D47876192D1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265C-4DC6-9D69-1D47876192D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265C-4DC6-9D69-1D47876192D1}"/>
              </c:ext>
            </c:extLst>
          </c:dPt>
          <c:dPt>
            <c:idx val="4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9-265C-4DC6-9D69-1D47876192D1}"/>
              </c:ext>
            </c:extLst>
          </c:dPt>
          <c:dPt>
            <c:idx val="5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B-265C-4DC6-9D69-1D47876192D1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D-265C-4DC6-9D69-1D47876192D1}"/>
              </c:ext>
            </c:extLst>
          </c:dPt>
          <c:dPt>
            <c:idx val="7"/>
            <c:bubble3D val="0"/>
            <c:spPr>
              <a:solidFill>
                <a:srgbClr val="9CB084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F-265C-4DC6-9D69-1D47876192D1}"/>
              </c:ext>
            </c:extLst>
          </c:dPt>
          <c:dPt>
            <c:idx val="8"/>
            <c:bubble3D val="0"/>
            <c:spPr>
              <a:solidFill>
                <a:srgbClr val="BFBFBF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1-265C-4DC6-9D69-1D47876192D1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265C-4DC6-9D69-1D47876192D1}"/>
              </c:ext>
            </c:extLst>
          </c:dPt>
          <c:dLbls>
            <c:dLbl>
              <c:idx val="0"/>
              <c:layout>
                <c:manualLayout>
                  <c:x val="2.3786030479372011E-2"/>
                  <c:y val="-8.7415417384179531E-2"/>
                </c:manualLayout>
              </c:layout>
              <c:tx>
                <c:rich>
                  <a:bodyPr/>
                  <a:lstStyle/>
                  <a:p>
                    <a:fld id="{D8DB9B91-9379-48F6-86CD-D97C37FEA06F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1F3F623-6D54-4936-9EEF-AD68A5207E3F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5C-4DC6-9D69-1D47876192D1}"/>
                </c:ext>
              </c:extLst>
            </c:dLbl>
            <c:dLbl>
              <c:idx val="1"/>
              <c:layout>
                <c:manualLayout>
                  <c:x val="-8.6757362208796721E-2"/>
                  <c:y val="-8.8973403996778139E-2"/>
                </c:manualLayout>
              </c:layout>
              <c:tx>
                <c:rich>
                  <a:bodyPr/>
                  <a:lstStyle/>
                  <a:p>
                    <a:fld id="{D8B2F648-EE1C-4BDD-9E1C-051FF7A887B0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101F746A-4392-43A0-9399-F7856EA74E68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5C-4DC6-9D69-1D47876192D1}"/>
                </c:ext>
              </c:extLst>
            </c:dLbl>
            <c:dLbl>
              <c:idx val="2"/>
              <c:layout>
                <c:manualLayout>
                  <c:x val="0.10588525878077039"/>
                  <c:y val="-0.10429203751851455"/>
                </c:manualLayout>
              </c:layout>
              <c:tx>
                <c:rich>
                  <a:bodyPr/>
                  <a:lstStyle/>
                  <a:p>
                    <a:fld id="{D993C72B-0853-417F-A5F8-5921D4736BCC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B73F1FBF-88A7-479F-9EF6-29B71BDD35DD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5C-4DC6-9D69-1D47876192D1}"/>
                </c:ext>
              </c:extLst>
            </c:dLbl>
            <c:dLbl>
              <c:idx val="3"/>
              <c:layout>
                <c:manualLayout>
                  <c:x val="5.2783167770630961E-2"/>
                  <c:y val="-0.1860626597044772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5C-4DC6-9D69-1D47876192D1}"/>
                </c:ext>
              </c:extLst>
            </c:dLbl>
            <c:dLbl>
              <c:idx val="4"/>
              <c:layout>
                <c:manualLayout>
                  <c:x val="0.15002846905899345"/>
                  <c:y val="3.048923383512943E-3"/>
                </c:manualLayout>
              </c:layout>
              <c:tx>
                <c:rich>
                  <a:bodyPr/>
                  <a:lstStyle/>
                  <a:p>
                    <a:fld id="{9E071156-CA03-4F4E-9932-B91AB1657D2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9151A6C-1C67-444C-9033-E3674641EA39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5C-4DC6-9D69-1D47876192D1}"/>
                </c:ext>
              </c:extLst>
            </c:dLbl>
            <c:dLbl>
              <c:idx val="5"/>
              <c:layout>
                <c:manualLayout>
                  <c:x val="0.1731597590689157"/>
                  <c:y val="0.13199987327796911"/>
                </c:manualLayout>
              </c:layout>
              <c:tx>
                <c:rich>
                  <a:bodyPr/>
                  <a:lstStyle/>
                  <a:p>
                    <a:fld id="{8251ED16-2EE8-46C6-9907-89B6B56B1710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7D0460EA-468F-43F1-879A-4C32A95307E5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65C-4DC6-9D69-1D47876192D1}"/>
                </c:ext>
              </c:extLst>
            </c:dLbl>
            <c:dLbl>
              <c:idx val="6"/>
              <c:layout>
                <c:manualLayout>
                  <c:x val="2.0460011148186488E-2"/>
                  <c:y val="8.5890196228196769E-2"/>
                </c:manualLayout>
              </c:layout>
              <c:tx>
                <c:rich>
                  <a:bodyPr/>
                  <a:lstStyle/>
                  <a:p>
                    <a:fld id="{EB08F1A8-3C4C-49BE-B0A9-06DE36B342E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450DEA45-5977-4E30-89AA-60E70B27F072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5C-4DC6-9D69-1D47876192D1}"/>
                </c:ext>
              </c:extLst>
            </c:dLbl>
            <c:dLbl>
              <c:idx val="7"/>
              <c:layout>
                <c:manualLayout>
                  <c:x val="-0.14391276927084726"/>
                  <c:y val="0.12075915176091556"/>
                </c:manualLayout>
              </c:layout>
              <c:tx>
                <c:rich>
                  <a:bodyPr/>
                  <a:lstStyle/>
                  <a:p>
                    <a:fld id="{EEE5BC7E-303B-4528-8AB8-FAC9113862A3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0BBEF329-0F0C-4937-B258-D16297B9B91F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65C-4DC6-9D69-1D47876192D1}"/>
                </c:ext>
              </c:extLst>
            </c:dLbl>
            <c:dLbl>
              <c:idx val="8"/>
              <c:layout>
                <c:manualLayout>
                  <c:x val="-0.36541785108168057"/>
                  <c:y val="0.12943961087656938"/>
                </c:manualLayout>
              </c:layout>
              <c:tx>
                <c:rich>
                  <a:bodyPr/>
                  <a:lstStyle/>
                  <a:p>
                    <a:fld id="{9AEDE551-7047-4832-8B37-25EDABAE6084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95AF626-5176-4315-B539-CD89382A76E3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65C-4DC6-9D69-1D47876192D1}"/>
                </c:ext>
              </c:extLst>
            </c:dLbl>
            <c:dLbl>
              <c:idx val="9"/>
              <c:layout>
                <c:manualLayout>
                  <c:x val="-0.20702273682205735"/>
                  <c:y val="-9.7886220955189628E-3"/>
                </c:manualLayout>
              </c:layout>
              <c:tx>
                <c:rich>
                  <a:bodyPr/>
                  <a:lstStyle/>
                  <a:p>
                    <a:fld id="{F1C8C861-6702-4551-8E8B-C15E752F8EA1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1D8BEBA-1DEB-4DC7-BC36-1C50BCA93A38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65C-4DC6-9D69-1D47876192D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Лист1!$A$43:$A$52</c:f>
              <c:strCache>
                <c:ptCount val="10"/>
                <c:pt idx="0">
                  <c:v>Подоходный налог                                 9 277,5тыс.руб.</c:v>
                </c:pt>
                <c:pt idx="1">
                  <c:v>Штрафы и удержания 70,5 тыс.руб.</c:v>
                </c:pt>
                <c:pt idx="2">
                  <c:v>Налоги на прибыль                 775,8,0 тыс.руб.</c:v>
                </c:pt>
                <c:pt idx="3">
                  <c:v>Налог на добавленную стоимость                           2 301,9 тыс.руб. </c:v>
                </c:pt>
                <c:pt idx="4">
                  <c:v>Налог на недвижимость               873,2 тыс.руб.</c:v>
                </c:pt>
                <c:pt idx="5">
                  <c:v>Земельный налог                                      377,7 тыс.руб.</c:v>
                </c:pt>
                <c:pt idx="6">
                  <c:v>Налог при упрощенной  системе налогообложения                 732,0 тыс.руб.</c:v>
                </c:pt>
                <c:pt idx="7">
                  <c:v>Единый налог с ИП и иных физических лиц 250,2 тыс.руб.</c:v>
                </c:pt>
                <c:pt idx="8">
                  <c:v>Местные налоги и сборы 89,2тыс.руб.</c:v>
                </c:pt>
                <c:pt idx="9">
                  <c:v>Другие платежи                                1 457тыс.руб.</c:v>
                </c:pt>
              </c:strCache>
            </c:strRef>
          </c:cat>
          <c:val>
            <c:numRef>
              <c:f>Лист1!$D$43:$D$52</c:f>
              <c:numCache>
                <c:formatCode>0.0</c:formatCode>
                <c:ptCount val="10"/>
                <c:pt idx="0">
                  <c:v>56.6</c:v>
                </c:pt>
                <c:pt idx="1">
                  <c:v>0.4</c:v>
                </c:pt>
                <c:pt idx="2">
                  <c:v>4.7</c:v>
                </c:pt>
                <c:pt idx="3">
                  <c:v>14</c:v>
                </c:pt>
                <c:pt idx="4">
                  <c:v>5.3</c:v>
                </c:pt>
                <c:pt idx="5">
                  <c:v>2.2999999999999998</c:v>
                </c:pt>
                <c:pt idx="6">
                  <c:v>4.5</c:v>
                </c:pt>
                <c:pt idx="7">
                  <c:v>1.5</c:v>
                </c:pt>
                <c:pt idx="8">
                  <c:v>0.5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65C-4DC6-9D69-1D4787619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08498112887607E-3"/>
          <c:y val="1.3648177526605363E-3"/>
          <c:w val="0.817003851575274"/>
          <c:h val="0.8456630606642544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15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07923708787084"/>
          <c:y val="0.28958633219497348"/>
          <c:w val="0.68214360704911881"/>
          <c:h val="0.5201749781277340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7A-4C1B-971E-26382647C09B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3-CF7A-4C1B-971E-26382647C09B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CF7A-4C1B-971E-26382647C09B}"/>
              </c:ext>
            </c:extLst>
          </c:dPt>
          <c:dPt>
            <c:idx val="3"/>
            <c:bubble3D val="0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7-CF7A-4C1B-971E-26382647C09B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CF7A-4C1B-971E-26382647C09B}"/>
              </c:ext>
            </c:extLst>
          </c:dPt>
          <c:dPt>
            <c:idx val="5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CF7A-4C1B-971E-26382647C09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7A-4C1B-971E-26382647C09B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F-CF7A-4C1B-971E-26382647C09B}"/>
              </c:ext>
            </c:extLst>
          </c:dPt>
          <c:dLbls>
            <c:dLbl>
              <c:idx val="0"/>
              <c:layout>
                <c:manualLayout>
                  <c:x val="8.4359839647446477E-2"/>
                  <c:y val="-0.12628033613549111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A-4C1B-971E-26382647C09B}"/>
                </c:ext>
              </c:extLst>
            </c:dLbl>
            <c:dLbl>
              <c:idx val="1"/>
              <c:layout>
                <c:manualLayout>
                  <c:x val="0.14624743675198376"/>
                  <c:y val="5.6331678726518298E-3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298E7F25-CEAD-4E55-A1DD-C4E7B1481DED}" type="CATEGORYNAME">
                      <a:rPr lang="ru-RU" sz="140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r>
                      <a:rPr lang="ru-RU" sz="1400" baseline="0" dirty="0"/>
                      <a:t>
</a:t>
                    </a:r>
                    <a:fld id="{7723E70F-3C21-4D88-ADA5-D24C93236076}" type="PERCENTAG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RU" sz="1400" baseline="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14756693700701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7A-4C1B-971E-26382647C09B}"/>
                </c:ext>
              </c:extLst>
            </c:dLbl>
            <c:dLbl>
              <c:idx val="2"/>
              <c:layout>
                <c:manualLayout>
                  <c:x val="0.10453427628411657"/>
                  <c:y val="4.44132750682023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6425304595779"/>
                      <c:h val="0.14684653094100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F7A-4C1B-971E-26382647C09B}"/>
                </c:ext>
              </c:extLst>
            </c:dLbl>
            <c:dLbl>
              <c:idx val="3"/>
              <c:layout>
                <c:manualLayout>
                  <c:x val="5.1792509165648259E-2"/>
                  <c:y val="7.035821251342443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25619838536458"/>
                      <c:h val="0.125663120764359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F7A-4C1B-971E-26382647C09B}"/>
                </c:ext>
              </c:extLst>
            </c:dLbl>
            <c:dLbl>
              <c:idx val="4"/>
              <c:layout>
                <c:manualLayout>
                  <c:x val="-8.6880624375069437E-2"/>
                  <c:y val="1.8463419187991457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7A-4C1B-971E-26382647C09B}"/>
                </c:ext>
              </c:extLst>
            </c:dLbl>
            <c:dLbl>
              <c:idx val="5"/>
              <c:layout>
                <c:manualLayout>
                  <c:x val="0"/>
                  <c:y val="-5.490940821390220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A-4C1B-971E-26382647C09B}"/>
                </c:ext>
              </c:extLst>
            </c:dLbl>
            <c:dLbl>
              <c:idx val="6"/>
              <c:layout>
                <c:manualLayout>
                  <c:x val="2.4127400478537616E-2"/>
                  <c:y val="-2.7211952295155609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7A-4C1B-971E-26382647C09B}"/>
                </c:ext>
              </c:extLst>
            </c:dLbl>
            <c:dLbl>
              <c:idx val="7"/>
              <c:layout>
                <c:manualLayout>
                  <c:x val="-1.4950074991667592E-2"/>
                  <c:y val="-0.14082308755817255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A-4C1B-971E-26382647C09B}"/>
                </c:ext>
              </c:extLst>
            </c:dLbl>
            <c:dLbl>
              <c:idx val="8"/>
              <c:layout>
                <c:manualLayout>
                  <c:x val="-3.8807684719714505E-2"/>
                  <c:y val="8.637665964191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7A-4C1B-971E-26382647C09B}"/>
                </c:ext>
              </c:extLst>
            </c:dLbl>
            <c:dLbl>
              <c:idx val="9"/>
              <c:layout>
                <c:manualLayout>
                  <c:x val="0.17266366704161978"/>
                  <c:y val="0.186003104101151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7A-4C1B-971E-26382647C0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 4 760,0 тыс.руб.</c:v>
                </c:pt>
                <c:pt idx="1">
                  <c:v>Общегосударственные расходы     2 929,3 тыс.руб.</c:v>
                </c:pt>
                <c:pt idx="2">
                  <c:v>Национальная экономика                          876,5 тыс.руб.</c:v>
                </c:pt>
                <c:pt idx="3">
                  <c:v>Социальная политика                              1 625,5 тыс.руб.</c:v>
                </c:pt>
                <c:pt idx="4">
                  <c:v>Физическая культура, спорт культура и средства массовой информации                                                2 044,5 тыс.руб.</c:v>
                </c:pt>
                <c:pt idx="5">
                  <c:v>Образование             13 845,3 тыс.руб.</c:v>
                </c:pt>
                <c:pt idx="6">
                  <c:v>Прочие расходы            64,0 тыс.руб.</c:v>
                </c:pt>
                <c:pt idx="7">
                  <c:v>Здравоохранение          9 789,5 тыс.руб.</c:v>
                </c:pt>
              </c:strCache>
            </c:strRef>
          </c:cat>
          <c:val>
            <c:numRef>
              <c:f>Лист1!$C$43:$C$50</c:f>
              <c:numCache>
                <c:formatCode>0.0</c:formatCode>
                <c:ptCount val="8"/>
                <c:pt idx="0">
                  <c:v>4760</c:v>
                </c:pt>
                <c:pt idx="1">
                  <c:v>2929.3</c:v>
                </c:pt>
                <c:pt idx="2">
                  <c:v>876.5</c:v>
                </c:pt>
                <c:pt idx="3">
                  <c:v>1625.5</c:v>
                </c:pt>
                <c:pt idx="4">
                  <c:v>2044.5</c:v>
                </c:pt>
                <c:pt idx="5">
                  <c:v>13845.3</c:v>
                </c:pt>
                <c:pt idx="6">
                  <c:v>64</c:v>
                </c:pt>
                <c:pt idx="7">
                  <c:v>9789.5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7A-4C1B-971E-26382647C09B}"/>
            </c:ext>
          </c:extLst>
        </c:ser>
        <c:ser>
          <c:idx val="1"/>
          <c:order val="1"/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3-CF7A-4C1B-971E-26382647C09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4-CF7A-4C1B-971E-26382647C0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F7A-4C1B-971E-26382647C0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6-CF7A-4C1B-971E-26382647C09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CF7A-4C1B-971E-26382647C0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8-CF7A-4C1B-971E-26382647C0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9-CF7A-4C1B-971E-26382647C0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A-CF7A-4C1B-971E-26382647C09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 4 760,0 тыс.руб.</c:v>
                </c:pt>
                <c:pt idx="1">
                  <c:v>Общегосударственные расходы     2 929,3 тыс.руб.</c:v>
                </c:pt>
                <c:pt idx="2">
                  <c:v>Национальная экономика                          876,5 тыс.руб.</c:v>
                </c:pt>
                <c:pt idx="3">
                  <c:v>Социальная политика                              1 625,5 тыс.руб.</c:v>
                </c:pt>
                <c:pt idx="4">
                  <c:v>Физическая культура, спорт культура и средства массовой информации                                                2 044,5 тыс.руб.</c:v>
                </c:pt>
                <c:pt idx="5">
                  <c:v>Образование             13 845,3 тыс.руб.</c:v>
                </c:pt>
                <c:pt idx="6">
                  <c:v>Прочие расходы            64,0 тыс.руб.</c:v>
                </c:pt>
                <c:pt idx="7">
                  <c:v>Здравоохранение          9 789,5 тыс.руб.</c:v>
                </c:pt>
              </c:strCache>
            </c:strRef>
          </c:cat>
          <c:val>
            <c:numRef>
              <c:f>Лист1!$D$43:$D$50</c:f>
              <c:numCache>
                <c:formatCode>0.0</c:formatCode>
                <c:ptCount val="8"/>
                <c:pt idx="0">
                  <c:v>13.3</c:v>
                </c:pt>
                <c:pt idx="1">
                  <c:v>8.1999999999999993</c:v>
                </c:pt>
                <c:pt idx="2">
                  <c:v>2.5</c:v>
                </c:pt>
                <c:pt idx="3">
                  <c:v>4.5999999999999996</c:v>
                </c:pt>
                <c:pt idx="4">
                  <c:v>5.7</c:v>
                </c:pt>
                <c:pt idx="5">
                  <c:v>38.799999999999997</c:v>
                </c:pt>
                <c:pt idx="6">
                  <c:v>0.2</c:v>
                </c:pt>
                <c:pt idx="7">
                  <c:v>27.4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F7A-4C1B-971E-26382647C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0.6699</cdr:x>
      <cdr:y>0.91806</cdr:y>
    </cdr:from>
    <cdr:to>
      <cdr:x>0.98826</cdr:x>
      <cdr:y>0.99788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135512" y="6310745"/>
          <a:ext cx="2915802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16 387,4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0.00062</cdr:x>
      <cdr:y>0.03323</cdr:y>
    </cdr:from>
    <cdr:to>
      <cdr:x>1</cdr:x>
      <cdr:y>0.20785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678" y="228409"/>
          <a:ext cx="9153140" cy="120033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threePt" dir="t"/>
          </a:scene3d>
          <a:sp3d extrusionH="57150">
            <a:bevelT w="82550" h="38100" prst="coolSlant"/>
          </a:sp3d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2400" b="1" dirty="0" err="1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Лепельского</a:t>
          </a:r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района</a:t>
          </a:r>
        </a:p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за </a:t>
          </a:r>
          <a:r>
            <a:rPr lang="en-US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I</a:t>
          </a:r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полугодие 2022 года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0.49604</cdr:x>
      <cdr:y>0.5032</cdr:y>
    </cdr:from>
    <cdr:to>
      <cdr:x>0.50916</cdr:x>
      <cdr:y>0.55028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0.67258</cdr:x>
      <cdr:y>0.89417</cdr:y>
    </cdr:from>
    <cdr:to>
      <cdr:x>0.98722</cdr:x>
      <cdr:y>0.98507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156176" y="4957833"/>
          <a:ext cx="2880000" cy="50400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35 695,2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0.49925</cdr:x>
      <cdr:y>0.50468</cdr:y>
    </cdr:from>
    <cdr:to>
      <cdr:x>0.51114</cdr:x>
      <cdr:y>0.54708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22.07.2022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3400931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 итогах</a:t>
            </a:r>
          </a:p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исполнения бюджета </a:t>
            </a:r>
          </a:p>
          <a:p>
            <a:pPr algn="ctr"/>
            <a:r>
              <a:rPr lang="ru-RU" sz="5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53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июнь 2022 года</a:t>
            </a:r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доходной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2021-2022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г.г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031346"/>
              </p:ext>
            </p:extLst>
          </p:nvPr>
        </p:nvGraphicFramePr>
        <p:xfrm>
          <a:off x="265431" y="1772816"/>
          <a:ext cx="8604000" cy="49235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Уточненный годовой план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на 2022 год, </a:t>
                      </a:r>
                      <a:r>
                        <a:rPr lang="ru-RU" sz="1400" b="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Факт поступлений, 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Процент выполнения,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aseline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январь-июнь  2021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январь-июнь   2022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 плану на 2022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факту январю-июню 2021 года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Собственные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37 178,8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13 990,4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16 387,4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33 478,6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12 484,6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14 873,1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Неналоговые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3 700,2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1 505,8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34 371,4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17 568,1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20 197,9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дотация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31 913,0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16 460,5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19 880,6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71 240,7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31 558,6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36 585,3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901896188"/>
              </p:ext>
            </p:extLst>
          </p:nvPr>
        </p:nvGraphicFramePr>
        <p:xfrm>
          <a:off x="-14818" y="-15964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6360662"/>
              </p:ext>
            </p:extLst>
          </p:nvPr>
        </p:nvGraphicFramePr>
        <p:xfrm>
          <a:off x="-108520" y="1268761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расходной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</a:t>
            </a:r>
            <a:r>
              <a:rPr lang="en-US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полугодие 2022 года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586238065"/>
              </p:ext>
            </p:extLst>
          </p:nvPr>
        </p:nvGraphicFramePr>
        <p:xfrm>
          <a:off x="179511" y="1484784"/>
          <a:ext cx="898544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240818"/>
              </p:ext>
            </p:extLst>
          </p:nvPr>
        </p:nvGraphicFramePr>
        <p:xfrm>
          <a:off x="503040" y="1124744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081995"/>
              </p:ext>
            </p:extLst>
          </p:nvPr>
        </p:nvGraphicFramePr>
        <p:xfrm>
          <a:off x="252000" y="1988840"/>
          <a:ext cx="8640000" cy="2160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Прямой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долг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Гарантированный долг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1 535,1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-797,0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4 376,0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-41,6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5 911,1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-838,6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Долговые обязательства органов местного управления 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Лепельскому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району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1 июля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1385</TotalTime>
  <Words>241</Words>
  <Application>Microsoft Office PowerPoint</Application>
  <PresentationFormat>Экран (4:3)</PresentationFormat>
  <Paragraphs>99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109</cp:revision>
  <cp:lastPrinted>2019-09-17T08:40:17Z</cp:lastPrinted>
  <dcterms:created xsi:type="dcterms:W3CDTF">2019-04-23T06:52:08Z</dcterms:created>
  <dcterms:modified xsi:type="dcterms:W3CDTF">2022-07-22T08:39:49Z</dcterms:modified>
</cp:coreProperties>
</file>