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95275590551176E-2"/>
          <c:y val="0.31154597216332586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-1.3888888888888888E-2"/>
                  <c:y val="-5.1341694194983481E-2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58,3%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9.8688210848644015E-2"/>
                  <c:y val="-0.156877262691824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3.6111111111111108E-2"/>
                  <c:y val="-0.16919068257649955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13,9%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0.12618864829396326"/>
                  <c:y val="-0.20392653900771296"/>
                </c:manualLayout>
              </c:layout>
              <c:tx>
                <c:rich>
                  <a:bodyPr/>
                  <a:lstStyle/>
                  <a:p>
                    <a:fld id="{DA34C8DF-5E48-447E-ACD8-B2B4E5E60EAE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6,8</a:t>
                    </a:r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0.15515616797900261"/>
                  <c:y val="-5.2598200259261575E-2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6976531058617664"/>
                  <c:y val="5.575917790812962E-2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2,4%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-3.5522090988626423E-2"/>
                  <c:y val="6.2547442016989155E-2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0.21640376202974629"/>
                  <c:y val="7.7920730520288958E-2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26055358705161857"/>
                  <c:y val="4.0567923386518698E-2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13,6%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Лист1!$A$43:$A$51</c:f>
              <c:strCache>
                <c:ptCount val="9"/>
                <c:pt idx="0">
                  <c:v>Подоходный налог                               24 892,6 тыс.руб.</c:v>
                </c:pt>
                <c:pt idx="1">
                  <c:v>Штрафы и удержания 181,6 тыс.руб.</c:v>
                </c:pt>
                <c:pt idx="2">
                  <c:v>Налог на добавленную стоимость                            5 947,5 тыс.руб. </c:v>
                </c:pt>
                <c:pt idx="3">
                  <c:v>Налог на недвижимость               2 910,8 тыс.руб.</c:v>
                </c:pt>
                <c:pt idx="4">
                  <c:v>Земельный налог                                       820,3 тыс.руб.</c:v>
                </c:pt>
                <c:pt idx="5">
                  <c:v>Налог при упрощенной  системе налогообложения                 1 021,2 тыс.руб.</c:v>
                </c:pt>
                <c:pt idx="6">
                  <c:v>Единый налог с ИП и иных физических лиц 638,7 тыс.руб.</c:v>
                </c:pt>
                <c:pt idx="7">
                  <c:v>Местные налоги и сборы 439,5 тыс.руб.</c:v>
                </c:pt>
                <c:pt idx="8">
                  <c:v>Другие платежи                               46 929,1 тыс.руб.</c:v>
                </c:pt>
              </c:strCache>
            </c:strRef>
          </c:cat>
          <c:val>
            <c:numRef>
              <c:f>Лист1!$D$43:$D$51</c:f>
              <c:numCache>
                <c:formatCode>0.0</c:formatCode>
                <c:ptCount val="9"/>
                <c:pt idx="0">
                  <c:v>58.3</c:v>
                </c:pt>
                <c:pt idx="1">
                  <c:v>0.4</c:v>
                </c:pt>
                <c:pt idx="2">
                  <c:v>13.9</c:v>
                </c:pt>
                <c:pt idx="3">
                  <c:v>6.8</c:v>
                </c:pt>
                <c:pt idx="4">
                  <c:v>1.9</c:v>
                </c:pt>
                <c:pt idx="5">
                  <c:v>2.4</c:v>
                </c:pt>
                <c:pt idx="6">
                  <c:v>1.5</c:v>
                </c:pt>
                <c:pt idx="7">
                  <c:v>1</c:v>
                </c:pt>
                <c:pt idx="8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26386882938935"/>
          <c:y val="0.23814522151859671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5.5954662444913525E-2"/>
                  <c:y val="-9.0641934846745417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31470768294263601"/>
                  <c:y val="9.3404745151773078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9.5884832240862125E-2"/>
                  <c:y val="0.1266984031095310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8.8350368477576574E-2"/>
                  <c:y val="0.15318996191781159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-8.2807697292893376E-2"/>
                  <c:y val="4.307353195323967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-0.10667981335407178"/>
                  <c:y val="-0.1619384111641916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3.1921221716106696E-3"/>
                  <c:y val="-0.16776839610413657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12 161,9 тыс.руб.</c:v>
                </c:pt>
                <c:pt idx="1">
                  <c:v>Общегосударственные расходы    6 793,5 тыс.руб.</c:v>
                </c:pt>
                <c:pt idx="2">
                  <c:v>Национальная экономика                          4888,5 тыс.руб.</c:v>
                </c:pt>
                <c:pt idx="3">
                  <c:v>Охрана окружающей среды    172,6 тыс.руб.</c:v>
                </c:pt>
                <c:pt idx="4">
                  <c:v>Социальная политика                              3 856,5 тыс.руб.</c:v>
                </c:pt>
                <c:pt idx="5">
                  <c:v>Физическая культура, спорт культура и средства массовой информации                                                9 533,4 тыс.руб.</c:v>
                </c:pt>
                <c:pt idx="6">
                  <c:v>Образование                  30 866,7 тыс.руб.</c:v>
                </c:pt>
                <c:pt idx="7">
                  <c:v>Здравоохранение         20 829,2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12161.9</c:v>
                </c:pt>
                <c:pt idx="1">
                  <c:v>6793.5</c:v>
                </c:pt>
                <c:pt idx="2">
                  <c:v>4888.5</c:v>
                </c:pt>
                <c:pt idx="3">
                  <c:v>172.6</c:v>
                </c:pt>
                <c:pt idx="4">
                  <c:v>3856.5</c:v>
                </c:pt>
                <c:pt idx="5">
                  <c:v>9533.4</c:v>
                </c:pt>
                <c:pt idx="6">
                  <c:v>30866.7</c:v>
                </c:pt>
                <c:pt idx="7">
                  <c:v>20829.2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12 161,9 тыс.руб.</c:v>
                </c:pt>
                <c:pt idx="1">
                  <c:v>Общегосударственные расходы    6 793,5 тыс.руб.</c:v>
                </c:pt>
                <c:pt idx="2">
                  <c:v>Национальная экономика                          4888,5 тыс.руб.</c:v>
                </c:pt>
                <c:pt idx="3">
                  <c:v>Охрана окружающей среды    172,6 тыс.руб.</c:v>
                </c:pt>
                <c:pt idx="4">
                  <c:v>Социальная политика                              3 856,5 тыс.руб.</c:v>
                </c:pt>
                <c:pt idx="5">
                  <c:v>Физическая культура, спорт культура и средства массовой информации                                                9 533,4 тыс.руб.</c:v>
                </c:pt>
                <c:pt idx="6">
                  <c:v>Образование                  30 866,7 тыс.руб.</c:v>
                </c:pt>
                <c:pt idx="7">
                  <c:v>Здравоохранение         20 829,2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13.6</c:v>
                </c:pt>
                <c:pt idx="1">
                  <c:v>7.6</c:v>
                </c:pt>
                <c:pt idx="2">
                  <c:v>5.5</c:v>
                </c:pt>
                <c:pt idx="4">
                  <c:v>4.3</c:v>
                </c:pt>
                <c:pt idx="5">
                  <c:v>10.7</c:v>
                </c:pt>
                <c:pt idx="6">
                  <c:v>34.6</c:v>
                </c:pt>
                <c:pt idx="7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0.67916</cdr:x>
      <cdr:y>0.91692</cdr:y>
    </cdr:from>
    <cdr:to>
      <cdr:x>0.99752</cdr:x>
      <cdr:y>0.99674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220316" y="6302852"/>
          <a:ext cx="2915801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42 670,7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2023 год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89 102,3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2023 год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2022-2023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97150"/>
              </p:ext>
            </p:extLst>
          </p:nvPr>
        </p:nvGraphicFramePr>
        <p:xfrm>
          <a:off x="265431" y="1772816"/>
          <a:ext cx="8604000" cy="484277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2023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 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за 2022 год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42 037,5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37 743,6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42 670,7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35 319,9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39 106,4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2 423,7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3 564,3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41 157,7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41 110,7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31 623,3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82 195,3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73 984,1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83 781,3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74407097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95923"/>
              </p:ext>
            </p:extLst>
          </p:nvPr>
        </p:nvGraphicFramePr>
        <p:xfrm>
          <a:off x="9833" y="778396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2023 год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40562099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454687"/>
              </p:ext>
            </p:extLst>
          </p:nvPr>
        </p:nvGraphicFramePr>
        <p:xfrm>
          <a:off x="246951" y="1052736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42197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17 033,1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+12 314,8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559,5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-749,9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20 592,6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+11 564,9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2258</TotalTime>
  <Words>237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137</cp:revision>
  <cp:lastPrinted>2023-05-04T07:11:10Z</cp:lastPrinted>
  <dcterms:created xsi:type="dcterms:W3CDTF">2019-04-23T06:52:08Z</dcterms:created>
  <dcterms:modified xsi:type="dcterms:W3CDTF">2024-02-28T09:11:49Z</dcterms:modified>
</cp:coreProperties>
</file>