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000000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34798645126369"/>
          <c:y val="0.1753370308101505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5.2674107638833782E-2"/>
                  <c:y val="-0.13977500592698919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1F3F623-6D54-4936-9EEF-AD68A5207E3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0.13845179836648974"/>
                  <c:y val="-9.4485014894181221E-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101F746A-4392-43A0-9399-F7856EA74E68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0.10588525878077039"/>
                  <c:y val="-0.10429203751851455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B73F1FBF-88A7-479F-9EF6-29B71BDD35DD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5.9551514885442733E-2"/>
                  <c:y val="-6.153165067463429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8.7691050200771337E-2"/>
                  <c:y val="-0.10718185976985874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151A6C-1C67-444C-9033-E3674641EA39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7011886672090187"/>
                  <c:y val="1.0745992702386053E-2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7D0460EA-468F-43F1-879A-4C32A95307E5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0.10864462640351789"/>
                  <c:y val="9.5778790303102643E-2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450DEA45-5977-4E30-89AA-60E70B27F072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-9.5259128913991631E-2"/>
                  <c:y val="0.12876856189563057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0BBEF329-0F0C-4937-B258-D16297B9B91F}" type="PERCENTAGE">
                      <a:rPr lang="ru-RU" baseline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-0.32132552028269262"/>
                  <c:y val="0.12668377062529271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D95AF626-5176-4315-B539-CD89382A76E3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Лист1!$A$43:$A$52</c:f>
              <c:strCache>
                <c:ptCount val="10"/>
                <c:pt idx="0">
                  <c:v>Подоходный налог                                 4 369,5тыс.руб.</c:v>
                </c:pt>
                <c:pt idx="1">
                  <c:v>Штрафы и удержания 30,9 тыс.руб.</c:v>
                </c:pt>
                <c:pt idx="2">
                  <c:v>Налоги на прибыль                 476,4 тыс.руб.</c:v>
                </c:pt>
                <c:pt idx="3">
                  <c:v>Налог на добавленную стоимость                            1 298,5 тыс.руб. </c:v>
                </c:pt>
                <c:pt idx="4">
                  <c:v>Налог на недвижимость                438,5 тыс.руб.</c:v>
                </c:pt>
                <c:pt idx="5">
                  <c:v>Земельный налог                                       196,5 тыс.руб.</c:v>
                </c:pt>
                <c:pt idx="6">
                  <c:v>Налог при упрощенной  системе налогообложения                 422,7 тыс.руб.</c:v>
                </c:pt>
                <c:pt idx="7">
                  <c:v>Единый налог с ИП и иных физических лиц 119,7 тыс.руб.</c:v>
                </c:pt>
                <c:pt idx="8">
                  <c:v>Местные налоги и сборы 50,0 тыс.руб.</c:v>
                </c:pt>
                <c:pt idx="9">
                  <c:v>Другие платежи                                828 тыс.руб.</c:v>
                </c:pt>
              </c:strCache>
            </c:strRef>
          </c:cat>
          <c:val>
            <c:numRef>
              <c:f>Лист1!$D$43:$D$52</c:f>
              <c:numCache>
                <c:formatCode>0.0</c:formatCode>
                <c:ptCount val="10"/>
                <c:pt idx="0">
                  <c:v>53.1</c:v>
                </c:pt>
                <c:pt idx="1">
                  <c:v>0.4</c:v>
                </c:pt>
                <c:pt idx="2">
                  <c:v>5.8</c:v>
                </c:pt>
                <c:pt idx="3">
                  <c:v>15.8</c:v>
                </c:pt>
                <c:pt idx="4">
                  <c:v>5.3</c:v>
                </c:pt>
                <c:pt idx="5">
                  <c:v>2.4</c:v>
                </c:pt>
                <c:pt idx="6">
                  <c:v>5.0999999999999996</c:v>
                </c:pt>
                <c:pt idx="7">
                  <c:v>1.5</c:v>
                </c:pt>
                <c:pt idx="8">
                  <c:v>0.6</c:v>
                </c:pt>
                <c:pt idx="9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407923708787084"/>
          <c:y val="0.28958633219497348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10453427628411657"/>
                  <c:y val="4.44132750682023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5.1792509165648259E-2"/>
                  <c:y val="7.035821251342443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8.6880624375069437E-2"/>
                  <c:y val="1.8463419187991457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0"/>
                  <c:y val="-5.4909408213902201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2.4127400478537616E-2"/>
                  <c:y val="-2.7211952295155609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1.4950074991667592E-2"/>
                  <c:y val="-0.14082308755817255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2 207,4 тыс.руб.</c:v>
                </c:pt>
                <c:pt idx="1">
                  <c:v>Общегосударственные расходы     1 305,2 тыс.руб.</c:v>
                </c:pt>
                <c:pt idx="2">
                  <c:v>Национальная экономика                          330,0 тыс.руб.</c:v>
                </c:pt>
                <c:pt idx="3">
                  <c:v>Социальная политика                              801,8 тыс.руб.</c:v>
                </c:pt>
                <c:pt idx="4">
                  <c:v>Физическая культура, спорт культура и средства массовой информации                                                962,9 тыс.руб.</c:v>
                </c:pt>
                <c:pt idx="5">
                  <c:v>Образование              6 177,1 тыс.руб.</c:v>
                </c:pt>
                <c:pt idx="6">
                  <c:v>Прочие расходы            0,9 тыс.руб.</c:v>
                </c:pt>
                <c:pt idx="7">
                  <c:v>Здравоохранение           4 930,2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2207.4</c:v>
                </c:pt>
                <c:pt idx="1">
                  <c:v>1305.2</c:v>
                </c:pt>
                <c:pt idx="2">
                  <c:v>330</c:v>
                </c:pt>
                <c:pt idx="3">
                  <c:v>801.8</c:v>
                </c:pt>
                <c:pt idx="4">
                  <c:v>962.9</c:v>
                </c:pt>
                <c:pt idx="5">
                  <c:v>6177.1</c:v>
                </c:pt>
                <c:pt idx="6">
                  <c:v>0.9</c:v>
                </c:pt>
                <c:pt idx="7">
                  <c:v>4930.2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 2 207,4 тыс.руб.</c:v>
                </c:pt>
                <c:pt idx="1">
                  <c:v>Общегосударственные расходы     1 305,2 тыс.руб.</c:v>
                </c:pt>
                <c:pt idx="2">
                  <c:v>Национальная экономика                          330,0 тыс.руб.</c:v>
                </c:pt>
                <c:pt idx="3">
                  <c:v>Социальная политика                              801,8 тыс.руб.</c:v>
                </c:pt>
                <c:pt idx="4">
                  <c:v>Физическая культура, спорт культура и средства массовой информации                                                962,9 тыс.руб.</c:v>
                </c:pt>
                <c:pt idx="5">
                  <c:v>Образование              6 177,1 тыс.руб.</c:v>
                </c:pt>
                <c:pt idx="6">
                  <c:v>Прочие расходы            0,9 тыс.руб.</c:v>
                </c:pt>
                <c:pt idx="7">
                  <c:v>Здравоохранение           4 930,2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13.2</c:v>
                </c:pt>
                <c:pt idx="1">
                  <c:v>7.8</c:v>
                </c:pt>
                <c:pt idx="2">
                  <c:v>2</c:v>
                </c:pt>
                <c:pt idx="3">
                  <c:v>4.8</c:v>
                </c:pt>
                <c:pt idx="4">
                  <c:v>5.8</c:v>
                </c:pt>
                <c:pt idx="5">
                  <c:v>37</c:v>
                </c:pt>
                <c:pt idx="6">
                  <c:v>0</c:v>
                </c:pt>
                <c:pt idx="7">
                  <c:v>29.5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0.6699</cdr:x>
      <cdr:y>0.91806</cdr:y>
    </cdr:from>
    <cdr:to>
      <cdr:x>0.98826</cdr:x>
      <cdr:y>0.99788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135512" y="6310745"/>
          <a:ext cx="2915802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8 230,7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январь – март 2022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16 715,5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14.05.2022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3400931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март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2021-2022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477534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2022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январь-март  2021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январь-март 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2022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январю-марту 2021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34 896,7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6 217,6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8 230,7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31 200,0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5 416,8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7 462,2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3 696,7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768,5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31 946,4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8 371,1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8 840,9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105,6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31 752,4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7 682,5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8 668,0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66 843,1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14 588,7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17 071,6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94362729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2195399"/>
              </p:ext>
            </p:extLst>
          </p:nvPr>
        </p:nvGraphicFramePr>
        <p:xfrm>
          <a:off x="-108520" y="1268760"/>
          <a:ext cx="8928992" cy="5328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март 2022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146167898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680812"/>
              </p:ext>
            </p:extLst>
          </p:nvPr>
        </p:nvGraphicFramePr>
        <p:xfrm>
          <a:off x="503040" y="1124744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587828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1 933,6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-398,5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4 411,4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-6,2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6 345,0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-404,7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апреля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1244</TotalTime>
  <Words>241</Words>
  <Application>Microsoft Office PowerPoint</Application>
  <PresentationFormat>Экран (4:3)</PresentationFormat>
  <Paragraphs>99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96</cp:revision>
  <cp:lastPrinted>2019-09-17T08:40:17Z</cp:lastPrinted>
  <dcterms:created xsi:type="dcterms:W3CDTF">2019-04-23T06:52:08Z</dcterms:created>
  <dcterms:modified xsi:type="dcterms:W3CDTF">2022-05-14T12:43:52Z</dcterms:modified>
</cp:coreProperties>
</file>