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8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2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30" r:id="rId25"/>
    <p:sldId id="329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1" r:id="rId35"/>
    <p:sldId id="322" r:id="rId36"/>
    <p:sldId id="323" r:id="rId37"/>
    <p:sldId id="324" r:id="rId38"/>
    <p:sldId id="325" r:id="rId39"/>
    <p:sldId id="326" r:id="rId40"/>
    <p:sldId id="327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B4"/>
    <a:srgbClr val="6C93E2"/>
    <a:srgbClr val="00CC00"/>
    <a:srgbClr val="003300"/>
    <a:srgbClr val="003399"/>
    <a:srgbClr val="2A62D1"/>
    <a:srgbClr val="2814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60"/>
  </p:normalViewPr>
  <p:slideViewPr>
    <p:cSldViewPr>
      <p:cViewPr>
        <p:scale>
          <a:sx n="91" d="100"/>
          <a:sy n="91" d="100"/>
        </p:scale>
        <p:origin x="-1219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785FB-157E-483A-9631-4906A2BE757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48BE6-6038-49BB-9CDC-47B392281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30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18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18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4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34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295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78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071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21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88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5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851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92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052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13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8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090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8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6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24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3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06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41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19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48BE6-6038-49BB-9CDC-47B39228153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8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Freeform 15" descr="business now"/>
          <p:cNvSpPr>
            <a:spLocks/>
          </p:cNvSpPr>
          <p:nvPr/>
        </p:nvSpPr>
        <p:spPr bwMode="ltGray">
          <a:xfrm>
            <a:off x="-14288" y="4292600"/>
            <a:ext cx="9164638" cy="2592388"/>
          </a:xfrm>
          <a:custGeom>
            <a:avLst/>
            <a:gdLst>
              <a:gd name="T0" fmla="*/ 9 w 5773"/>
              <a:gd name="T1" fmla="*/ 633 h 1633"/>
              <a:gd name="T2" fmla="*/ 1710 w 5773"/>
              <a:gd name="T3" fmla="*/ 1182 h 1633"/>
              <a:gd name="T4" fmla="*/ 5773 w 5773"/>
              <a:gd name="T5" fmla="*/ 0 h 1633"/>
              <a:gd name="T6" fmla="*/ 5773 w 5773"/>
              <a:gd name="T7" fmla="*/ 1633 h 1633"/>
              <a:gd name="T8" fmla="*/ 0 w 5773"/>
              <a:gd name="T9" fmla="*/ 1630 h 1633"/>
              <a:gd name="T10" fmla="*/ 9 w 5773"/>
              <a:gd name="T11" fmla="*/ 633 h 1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74" y="660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5875" y="0"/>
            <a:ext cx="9155113" cy="6124575"/>
            <a:chOff x="-9" y="0"/>
            <a:chExt cx="5778" cy="3858"/>
          </a:xfrm>
        </p:grpSpPr>
        <p:sp>
          <p:nvSpPr>
            <p:cNvPr id="3081" name="Freeform 9" descr="Small grid"/>
            <p:cNvSpPr>
              <a:spLocks/>
            </p:cNvSpPr>
            <p:nvPr userDrawn="1"/>
          </p:nvSpPr>
          <p:spPr bwMode="ltGray">
            <a:xfrm>
              <a:off x="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ltGray">
            <a:xfrm>
              <a:off x="-9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714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63AB0A69-99A3-4FB6-AA6C-1FFF59D5E4DF}" type="slidenum">
              <a:rPr lang="en-US" altLang="ru-RU"/>
              <a:pPr/>
              <a:t>‹#›</a:t>
            </a:fld>
            <a:endParaRPr lang="en-US" altLang="ru-RU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387350"/>
            <a:ext cx="2076450" cy="1143000"/>
            <a:chOff x="144" y="244"/>
            <a:chExt cx="1308" cy="720"/>
          </a:xfrm>
        </p:grpSpPr>
        <p:sp>
          <p:nvSpPr>
            <p:cNvPr id="3084" name="Oval 12"/>
            <p:cNvSpPr>
              <a:spLocks noChangeArrowheads="1"/>
            </p:cNvSpPr>
            <p:nvPr/>
          </p:nvSpPr>
          <p:spPr bwMode="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62000" y="609600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600" b="1"/>
              <a:t>Company</a:t>
            </a:r>
          </a:p>
          <a:p>
            <a:r>
              <a:rPr lang="en-US" altLang="ru-RU" sz="2600" b="1"/>
              <a:t>LOGO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4CD56-0AF1-4926-A0B0-96B19CAD2F9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1190073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6200D-440D-4E0C-9098-E93B8ADC4D0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886715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DC24DBF0-A220-4D22-BEF4-1CFECD90FC2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182060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F19B4-29E6-49A8-B53C-B798EE1689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5224989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9C6D-B5BB-44AB-AC13-D114361F697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3797633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84CD7-9132-4C7D-81B1-F72551EE5A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719839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2055B-2D59-4125-8633-39B33F652BE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933724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D06C4-2B70-4278-95C2-88D1A5AAEB4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9050957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B5F59-BF17-4D95-9792-EB120C6212A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5558102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EEA2-7178-4DEC-A757-5EFB25C25AC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07695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E25BA-4C8F-476D-8B36-CABDFF5976B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0716992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-11113" y="-22225"/>
            <a:ext cx="9156701" cy="6432550"/>
            <a:chOff x="-9" y="-9"/>
            <a:chExt cx="5778" cy="4038"/>
          </a:xfrm>
        </p:grpSpPr>
        <p:sp>
          <p:nvSpPr>
            <p:cNvPr id="1032" name="Freeform 8" descr="Small grid"/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pattFill prst="smGrid">
              <a:fgClr>
                <a:schemeClr val="bg1"/>
              </a:fgClr>
              <a:bgClr>
                <a:srgbClr val="003D7B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4" name="Freeform 10"/>
          <p:cNvSpPr>
            <a:spLocks/>
          </p:cNvSpPr>
          <p:nvPr/>
        </p:nvSpPr>
        <p:spPr bwMode="ltGray">
          <a:xfrm>
            <a:off x="-25400" y="5256213"/>
            <a:ext cx="9169400" cy="1601787"/>
          </a:xfrm>
          <a:custGeom>
            <a:avLst/>
            <a:gdLst>
              <a:gd name="T0" fmla="*/ 9 w 5776"/>
              <a:gd name="T1" fmla="*/ 426 h 1009"/>
              <a:gd name="T2" fmla="*/ 1773 w 5776"/>
              <a:gd name="T3" fmla="*/ 710 h 1009"/>
              <a:gd name="T4" fmla="*/ 5776 w 5776"/>
              <a:gd name="T5" fmla="*/ 0 h 1009"/>
              <a:gd name="T6" fmla="*/ 5771 w 5776"/>
              <a:gd name="T7" fmla="*/ 1009 h 1009"/>
              <a:gd name="T8" fmla="*/ 0 w 5776"/>
              <a:gd name="T9" fmla="*/ 1007 h 1009"/>
              <a:gd name="T10" fmla="*/ 9 w 5776"/>
              <a:gd name="T11" fmla="*/ 426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76" h="1009">
                <a:moveTo>
                  <a:pt x="9" y="426"/>
                </a:moveTo>
                <a:cubicBezTo>
                  <a:pt x="80" y="445"/>
                  <a:pt x="759" y="661"/>
                  <a:pt x="1773" y="710"/>
                </a:cubicBezTo>
                <a:cubicBezTo>
                  <a:pt x="2788" y="758"/>
                  <a:pt x="4177" y="622"/>
                  <a:pt x="5776" y="0"/>
                </a:cubicBezTo>
                <a:lnTo>
                  <a:pt x="5771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741658-442E-4756-B9E9-1AF91DC1176B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 dir="u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 ?><Relationships xmlns="http://schemas.openxmlformats.org/package/2006/relationships"><Relationship Id="rId3" Target="../media/image17.png" Type="http://schemas.openxmlformats.org/officeDocument/2006/relationships/image"/><Relationship Id="rId7" Target="../media/image21.pn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20.png" Type="http://schemas.openxmlformats.org/officeDocument/2006/relationships/image"/><Relationship Id="rId5" Target="../media/image19.jpeg" Type="http://schemas.openxmlformats.org/officeDocument/2006/relationships/image"/><Relationship Id="rId4" Target="../media/image18.png" Type="http://schemas.openxmlformats.org/officeDocument/2006/relationships/image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2130425"/>
            <a:ext cx="8206680" cy="1874639"/>
          </a:xfrm>
        </p:spPr>
        <p:txBody>
          <a:bodyPr/>
          <a:lstStyle/>
          <a:p>
            <a:r>
              <a:rPr lang="ru-RU" altLang="ru-RU" dirty="0" smtClean="0"/>
              <a:t>СОЦИАЛЬНАЯ БЕЗОПАСНОСТЬ:</a:t>
            </a:r>
            <a:br>
              <a:rPr lang="ru-RU" altLang="ru-RU" dirty="0" smtClean="0"/>
            </a:br>
            <a:r>
              <a:rPr lang="ru-RU" altLang="ru-RU" dirty="0" smtClean="0"/>
              <a:t>ОСНОВНЫЕ ПРИНЦИПЫ </a:t>
            </a:r>
            <a:br>
              <a:rPr lang="ru-RU" altLang="ru-RU" dirty="0" smtClean="0"/>
            </a:br>
            <a:r>
              <a:rPr lang="ru-RU" altLang="ru-RU" dirty="0" smtClean="0"/>
              <a:t>И ПРИОРИТЕТЫ</a:t>
            </a:r>
          </a:p>
        </p:txBody>
      </p:sp>
      <p:sp>
        <p:nvSpPr>
          <p:cNvPr id="3" name="Овал 2"/>
          <p:cNvSpPr/>
          <p:nvPr/>
        </p:nvSpPr>
        <p:spPr>
          <a:xfrm rot="20711446">
            <a:off x="291824" y="480834"/>
            <a:ext cx="1999778" cy="1008112"/>
          </a:xfrm>
          <a:prstGeom prst="ellipse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951199" cy="85040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10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9511" y="2276872"/>
            <a:ext cx="4248473" cy="194421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 январь–июль 2023 г. номинальная начисленная среднемесячная заработная плата работников составила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1 </a:t>
            </a:r>
            <a:r>
              <a:rPr lang="ru-RU" b="1" u="sng" dirty="0"/>
              <a:t>816,9 рубля или 115% </a:t>
            </a:r>
            <a:r>
              <a:rPr lang="ru-RU" b="1" dirty="0"/>
              <a:t>по сравнению с соответствующим периодом 2022 года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2480" y="1458199"/>
            <a:ext cx="4265504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8023" y="1458199"/>
            <a:ext cx="4248473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88024" y="2276872"/>
            <a:ext cx="4248473" cy="194421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 январь–июль 2023 г. номинальная начисленная среднемесячная заработная плата работников составила </a:t>
            </a:r>
            <a:br>
              <a:rPr lang="ru-RU" b="1" dirty="0"/>
            </a:br>
            <a:r>
              <a:rPr lang="ru-RU" b="1" u="sng" dirty="0"/>
              <a:t>1 553,5 рубля или 117,0% </a:t>
            </a:r>
            <a:r>
              <a:rPr lang="ru-RU" b="1" dirty="0"/>
              <a:t>по сравнению с соответствующим периодом 2022 года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9511" y="4475528"/>
            <a:ext cx="4248473" cy="154575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Ее реальный размер за семь месяцев 2023 г. по отношению к соответствующему периоду 2022 года составил 108,4%,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788022" y="4475528"/>
            <a:ext cx="4248473" cy="154575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Ее реальный размер за </a:t>
            </a:r>
            <a:r>
              <a:rPr lang="ru-RU" sz="2000" b="1" dirty="0" smtClean="0"/>
              <a:t>семь </a:t>
            </a:r>
            <a:r>
              <a:rPr lang="ru-RU" sz="2000" b="1" dirty="0"/>
              <a:t>месяцев 2023 г. по отношению к соответствующему периоду 2022 года составил 110,8</a:t>
            </a:r>
            <a:r>
              <a:rPr lang="ru-RU" sz="2000" b="1" dirty="0" smtClean="0"/>
              <a:t>%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80076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11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59632" y="2492896"/>
            <a:ext cx="6480720" cy="15841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 </a:t>
            </a:r>
            <a:r>
              <a:rPr lang="ru-RU" b="1" dirty="0" smtClean="0"/>
              <a:t>январь–август </a:t>
            </a:r>
            <a:r>
              <a:rPr lang="ru-RU" b="1" dirty="0"/>
              <a:t>2023 г. номинальная начисленная среднемесячная заработная плата работников составила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1 </a:t>
            </a:r>
            <a:r>
              <a:rPr lang="ru-RU" b="1" u="sng" dirty="0" smtClean="0"/>
              <a:t>381</a:t>
            </a:r>
            <a:r>
              <a:rPr lang="ru-RU" b="1" u="sng" dirty="0" smtClean="0"/>
              <a:t>,5 </a:t>
            </a:r>
            <a:r>
              <a:rPr lang="ru-RU" b="1" u="sng" dirty="0"/>
              <a:t>рубля или </a:t>
            </a:r>
            <a:r>
              <a:rPr lang="ru-RU" b="1" u="sng" dirty="0" smtClean="0"/>
              <a:t>118,7% </a:t>
            </a:r>
            <a:r>
              <a:rPr lang="ru-RU" b="1" dirty="0"/>
              <a:t>по сравнению с соответствующим периодом 2022 года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290045" y="1628800"/>
            <a:ext cx="4265504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ЛЕПЕЛЬСКОМУ РАЙОНУ</a:t>
            </a:r>
            <a:endParaRPr lang="ru-RU" sz="20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259632" y="4365103"/>
            <a:ext cx="6624736" cy="144016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Темп роста реальной заработной платы  - 112,4%. </a:t>
            </a:r>
          </a:p>
          <a:p>
            <a:pPr algn="ctr"/>
            <a:r>
              <a:rPr lang="ru-RU" b="1" dirty="0" smtClean="0"/>
              <a:t>За август 2023 – 1490,2 руб., </a:t>
            </a:r>
          </a:p>
          <a:p>
            <a:pPr algn="ctr"/>
            <a:r>
              <a:rPr lang="ru-RU" b="1" dirty="0" smtClean="0"/>
              <a:t>темп роста к прошлому году – 118,8%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56760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04" y="3480559"/>
            <a:ext cx="4499992" cy="3347171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12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2480" y="1458199"/>
            <a:ext cx="8874016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мае и сентябре текущего года были произведены перерасчеты трудовых </a:t>
            </a:r>
            <a:r>
              <a:rPr lang="ru-RU" sz="2000" b="1" dirty="0" smtClean="0"/>
              <a:t>пенсий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1" y="2276872"/>
            <a:ext cx="8964489" cy="23042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средний размер пенсии по возрасту (неработающего пенсионера) составил 692,3 рубля или 118% к аналогичному периоду 2022 года, в сентябре – 736,6 рубля. Ее реальный размер в январе–июле 2023 г. по отношению к аналогичному периоду прошлого года составил 112,8%, в июле – 117,3%.</a:t>
            </a:r>
          </a:p>
        </p:txBody>
      </p:sp>
    </p:spTree>
    <p:extLst>
      <p:ext uri="{BB962C8B-B14F-4D97-AF65-F5344CB8AC3E}">
        <p14:creationId xmlns:p14="http://schemas.microsoft.com/office/powerpoint/2010/main" val="1476135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13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2480" y="1458198"/>
            <a:ext cx="8874016" cy="139473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За январь–июль 2023 г. по отношению к соответствующему периоду 2022 года реальный размер социальных выплат, установленных от бюджета прожиточного минимума в среднем на душу населения, составил 108,1%, в июле 2023 г. – 110,2%.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2480" y="2996952"/>
            <a:ext cx="8874016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государственная адресная социальная помощь (ГАСП)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2480" y="4509121"/>
            <a:ext cx="2969360" cy="221235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В 2022 году получателями </a:t>
            </a:r>
            <a:r>
              <a:rPr lang="ru-RU" sz="1600" b="1" dirty="0" smtClean="0"/>
              <a:t>стали </a:t>
            </a:r>
            <a:r>
              <a:rPr lang="ru-RU" sz="1600" b="1" dirty="0"/>
              <a:t>273,4 тыс. чел. на сумму 133,5 млн рублей.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За </a:t>
            </a:r>
            <a:r>
              <a:rPr lang="ru-RU" sz="1600" b="1" dirty="0"/>
              <a:t>первое полугодие 2023 г. получателями </a:t>
            </a:r>
            <a:r>
              <a:rPr lang="ru-RU" sz="1600" b="1" dirty="0" smtClean="0"/>
              <a:t>стали </a:t>
            </a:r>
            <a:r>
              <a:rPr lang="ru-RU" sz="1600" b="1" dirty="0"/>
              <a:t>142,3 тыс. чел. на сумму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72,5 </a:t>
            </a:r>
            <a:r>
              <a:rPr lang="ru-RU" sz="1600" b="1" dirty="0"/>
              <a:t>млн рублей.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2480" y="3645024"/>
            <a:ext cx="2969360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3645024"/>
            <a:ext cx="2736305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83586" y="4509121"/>
            <a:ext cx="2772591" cy="221235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в 2022 году получателями </a:t>
            </a:r>
            <a:r>
              <a:rPr lang="ru-RU" sz="1600" b="1" dirty="0" smtClean="0"/>
              <a:t>стали </a:t>
            </a:r>
            <a:r>
              <a:rPr lang="ru-RU" sz="1600" b="1" dirty="0"/>
              <a:t>32,5 тыс. чел. на сумму 15,9 млн. рублей.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За </a:t>
            </a:r>
            <a:r>
              <a:rPr lang="ru-RU" sz="1600" b="1" dirty="0"/>
              <a:t>первое полугодие 2023 г. получателями ГАСП стали 16,6 тыс. чел. на сумму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8,8 </a:t>
            </a:r>
            <a:r>
              <a:rPr lang="ru-RU" sz="1600" b="1" dirty="0"/>
              <a:t>млн. рублей.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8577" y="3645024"/>
            <a:ext cx="2736305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ЛЕПЕЛЬСКИЙ РАЙОН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9837" y="4509120"/>
            <a:ext cx="2656659" cy="221235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в 2022 году получателями </a:t>
            </a:r>
            <a:r>
              <a:rPr lang="ru-RU" sz="1600" b="1" dirty="0" smtClean="0"/>
              <a:t>стали 872 </a:t>
            </a:r>
            <a:r>
              <a:rPr lang="ru-RU" sz="1600" b="1" dirty="0"/>
              <a:t>чел. на сумму </a:t>
            </a:r>
            <a:r>
              <a:rPr lang="ru-RU" sz="1600" b="1" dirty="0" smtClean="0"/>
              <a:t>480518,87</a:t>
            </a:r>
            <a:r>
              <a:rPr lang="ru-RU" sz="1600" b="1" dirty="0" smtClean="0"/>
              <a:t> </a:t>
            </a:r>
            <a:r>
              <a:rPr lang="ru-RU" sz="1600" b="1" dirty="0"/>
              <a:t>рублей.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За </a:t>
            </a:r>
            <a:r>
              <a:rPr lang="ru-RU" sz="1600" b="1" dirty="0" smtClean="0"/>
              <a:t>9 месяцев</a:t>
            </a:r>
            <a:r>
              <a:rPr lang="ru-RU" sz="1600" b="1" dirty="0" smtClean="0"/>
              <a:t> </a:t>
            </a:r>
            <a:r>
              <a:rPr lang="ru-RU" sz="1600" b="1" dirty="0"/>
              <a:t>2023 г. получателями ГАСП стали </a:t>
            </a:r>
            <a:r>
              <a:rPr lang="ru-RU" sz="1600" b="1" dirty="0" smtClean="0"/>
              <a:t>694</a:t>
            </a:r>
            <a:r>
              <a:rPr lang="ru-RU" sz="1600" b="1" dirty="0" smtClean="0"/>
              <a:t> </a:t>
            </a:r>
            <a:r>
              <a:rPr lang="ru-RU" sz="1600" b="1" dirty="0"/>
              <a:t>чел. на сумму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391738,36</a:t>
            </a:r>
            <a:r>
              <a:rPr lang="ru-RU" sz="1600" b="1" dirty="0" smtClean="0"/>
              <a:t> </a:t>
            </a:r>
            <a:r>
              <a:rPr lang="ru-RU" sz="1600" b="1" dirty="0"/>
              <a:t>рублей.</a:t>
            </a:r>
          </a:p>
        </p:txBody>
      </p:sp>
    </p:spTree>
    <p:extLst>
      <p:ext uri="{BB962C8B-B14F-4D97-AF65-F5344CB8AC3E}">
        <p14:creationId xmlns:p14="http://schemas.microsoft.com/office/powerpoint/2010/main" val="667902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59BF19B4-29E6-49A8-B53C-B798EE16895C}" type="slidenum">
              <a:rPr altLang="ru-RU" b="1" lang="en-US" smtClean="0" sz="1800"/>
              <a:pPr/>
              <a:t>14</a:t>
            </a:fld>
            <a:endParaRPr altLang="ru-RU" b="1" dirty="0" lang="en-US" sz="18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algn="ctr" dir="3378596" dist="45791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ctr" eaLnBrk="1" fontAlgn="base" hangingPunct="1" rtl="0">
              <a:spcBef>
                <a:spcPct val="0"/>
              </a:spcBef>
              <a:spcAft>
                <a:spcPct val="0"/>
              </a:spcAft>
              <a:defRPr b="1" i="1" kern="120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2pPr>
            <a:lvl3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3pPr>
            <a:lvl4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4pPr>
            <a:lvl5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5pPr>
            <a:lvl6pPr algn="ctr" eaLnBrk="1" fontAlgn="base" hangingPunct="1" marL="4572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6pPr>
            <a:lvl7pPr algn="ctr" eaLnBrk="1" fontAlgn="base" hangingPunct="1" marL="9144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7pPr>
            <a:lvl8pPr algn="ctr" eaLnBrk="1" fontAlgn="base" hangingPunct="1" marL="13716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8pPr>
            <a:lvl9pPr algn="ctr" eaLnBrk="1" fontAlgn="base" hangingPunct="1" marL="18288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9pPr>
          </a:lstStyle>
          <a:p>
            <a:r>
              <a:rPr dirty="0" lang="ru-RU" sz="320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4992" y="1484784"/>
            <a:ext cx="8874016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Бесспорный приоритет социальной политики – забота о ветеранах Великой Отечественной войны.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4992" y="2276872"/>
            <a:ext cx="2636808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/>
              <a:t>ПО СТРАНЕ</a:t>
            </a:r>
            <a:endParaRPr b="1" dirty="0" lang="ru-RU" sz="200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90103" y="2276872"/>
            <a:ext cx="2763793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/>
              <a:t>ВИТЕБСКАЯ ОБЛАСТЬ</a:t>
            </a:r>
            <a:endParaRPr b="1" dirty="0" lang="ru-RU" sz="200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2206" y="3068960"/>
            <a:ext cx="2639594" cy="171403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1600"/>
              <a:t>на 1 июля 2023 г. </a:t>
            </a:r>
            <a:r>
              <a:rPr b="1" dirty="0" lang="ru-RU" smtClean="0" sz="1600"/>
              <a:t>проживало </a:t>
            </a:r>
            <a:r>
              <a:rPr b="1" dirty="0" lang="ru-RU" sz="1600"/>
              <a:t>1,4 тыс. ветеранов Великой Отечественной войны, </a:t>
            </a:r>
            <a:r>
              <a:rPr b="1" dirty="0" lang="ru-RU" smtClean="0" sz="1600"/>
              <a:t/>
            </a:r>
            <a:br>
              <a:rPr b="1" dirty="0" lang="ru-RU" smtClean="0" sz="1600"/>
            </a:br>
            <a:r>
              <a:rPr b="1" dirty="0" lang="ru-RU" smtClean="0" sz="1600"/>
              <a:t>7,3 </a:t>
            </a:r>
            <a:r>
              <a:rPr b="1" dirty="0" lang="ru-RU" sz="1600"/>
              <a:t>тыс. бывших узников фашизма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90103" y="3070356"/>
            <a:ext cx="2763793" cy="171263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1600"/>
              <a:t>на 1 июля 2023 г. проживало</a:t>
            </a:r>
            <a:r>
              <a:rPr b="1" dirty="0" lang="ru-RU" smtClean="0" sz="1600"/>
              <a:t/>
            </a:r>
            <a:br>
              <a:rPr b="1" dirty="0" lang="ru-RU" smtClean="0" sz="1600"/>
            </a:br>
            <a:r>
              <a:rPr b="1" dirty="0" lang="ru-RU" smtClean="0" sz="1600"/>
              <a:t>145 </a:t>
            </a:r>
            <a:r>
              <a:rPr b="1" dirty="0" lang="ru-RU" sz="1600"/>
              <a:t>ветеранов Великой Отечественной войны, </a:t>
            </a:r>
            <a:r>
              <a:rPr b="1" dirty="0" lang="ru-RU" smtClean="0" sz="1600"/>
              <a:t/>
            </a:r>
            <a:br>
              <a:rPr b="1" dirty="0" lang="ru-RU" smtClean="0" sz="1600"/>
            </a:br>
            <a:r>
              <a:rPr b="1" dirty="0" lang="ru-RU" smtClean="0" sz="1600"/>
              <a:t>1,8 </a:t>
            </a:r>
            <a:r>
              <a:rPr b="1" dirty="0" lang="ru-RU" sz="1600"/>
              <a:t>тыс. бывших узников фашизма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" r="-1570"/>
          <a:stretch/>
        </p:blipFill>
        <p:spPr>
          <a:xfrm>
            <a:off x="3535007" y="4657938"/>
            <a:ext cx="2088232" cy="2188266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6236452" y="2256564"/>
            <a:ext cx="2763793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/>
              <a:t>ЛЕПЕЛЬСКИЙ РАЙОН</a:t>
            </a:r>
            <a:endParaRPr b="1" dirty="0" lang="ru-RU" sz="200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48457" y="3071752"/>
            <a:ext cx="2763793" cy="171263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1600"/>
              <a:t>на </a:t>
            </a:r>
            <a:r>
              <a:rPr b="1" dirty="0" lang="ru-RU" smtClean="0" sz="1600"/>
              <a:t>1 октября </a:t>
            </a:r>
            <a:r>
              <a:rPr b="1" dirty="0" lang="ru-RU" sz="1600"/>
              <a:t>2023 г. проживало</a:t>
            </a:r>
            <a:r>
              <a:rPr b="1" dirty="0" lang="ru-RU" smtClean="0" sz="1600"/>
              <a:t/>
            </a:r>
            <a:br>
              <a:rPr b="1" dirty="0" lang="ru-RU" smtClean="0" sz="1600"/>
            </a:br>
            <a:r>
              <a:rPr b="1" dirty="0" lang="ru-RU" sz="1600"/>
              <a:t>3</a:t>
            </a:r>
            <a:r>
              <a:rPr b="1" dirty="0" lang="ru-RU" smtClean="0" sz="1600"/>
              <a:t> ветерана Великой </a:t>
            </a:r>
            <a:r>
              <a:rPr b="1" dirty="0" lang="ru-RU" sz="1600"/>
              <a:t>Отечественной войны, </a:t>
            </a:r>
            <a:r>
              <a:rPr b="1" dirty="0" lang="ru-RU" smtClean="0" sz="1600"/>
              <a:t/>
            </a:r>
            <a:br>
              <a:rPr b="1" dirty="0" lang="ru-RU" smtClean="0" sz="1600"/>
            </a:br>
            <a:r>
              <a:rPr b="1" dirty="0" lang="ru-RU" smtClean="0" sz="1600"/>
              <a:t>8 </a:t>
            </a:r>
            <a:r>
              <a:rPr b="1" dirty="0" lang="ru-RU" sz="1600"/>
              <a:t>бывших узников фашизма</a:t>
            </a:r>
          </a:p>
        </p:txBody>
      </p:sp>
    </p:spTree>
    <p:extLst>
      <p:ext uri="{BB962C8B-B14F-4D97-AF65-F5344CB8AC3E}">
        <p14:creationId xmlns:p14="http://schemas.microsoft.com/office/powerpoint/2010/main" val="3993181121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15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3507" y="1412776"/>
            <a:ext cx="8874016" cy="43204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система социального обслуживания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4992" y="1916832"/>
            <a:ext cx="2780824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5448" y="1918254"/>
            <a:ext cx="2786053" cy="47255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ВИТЕБСКАЯ ОБЛАСТЬ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7803" y="2551549"/>
            <a:ext cx="2758013" cy="13815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146 территориальных центров социального обслуживания населения и 91 дом-интернат для престарелых и инвалидов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71105" y="2551549"/>
            <a:ext cx="2818820" cy="134967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25 </a:t>
            </a:r>
            <a:r>
              <a:rPr lang="ru-RU" sz="1400" b="1" dirty="0"/>
              <a:t>территориальных центров социального обслуживания населения и </a:t>
            </a:r>
            <a:r>
              <a:rPr lang="ru-RU" sz="1400" b="1" dirty="0"/>
              <a:t>14 домов-интернатов </a:t>
            </a:r>
            <a:r>
              <a:rPr lang="ru-RU" sz="1400" b="1" dirty="0"/>
              <a:t>для престарелых и инвалидов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504" y="4005065"/>
            <a:ext cx="2808312" cy="27363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В первом полугодии 2023 г. </a:t>
            </a:r>
            <a:r>
              <a:rPr lang="ru-RU" sz="1300" b="1" dirty="0" smtClean="0"/>
              <a:t>охвачено </a:t>
            </a:r>
            <a:r>
              <a:rPr lang="ru-RU" sz="1300" b="1" dirty="0" err="1" smtClean="0"/>
              <a:t>соц.обслуживанием</a:t>
            </a:r>
            <a:r>
              <a:rPr lang="ru-RU" sz="1300" b="1" dirty="0" smtClean="0"/>
              <a:t> </a:t>
            </a:r>
            <a:br>
              <a:rPr lang="ru-RU" sz="1300" b="1" dirty="0" smtClean="0"/>
            </a:br>
            <a:r>
              <a:rPr lang="ru-RU" sz="1300" b="1" dirty="0" smtClean="0"/>
              <a:t>161,4 </a:t>
            </a:r>
            <a:r>
              <a:rPr lang="ru-RU" sz="1300" b="1" dirty="0"/>
              <a:t>тыс. чел. 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>(</a:t>
            </a:r>
            <a:r>
              <a:rPr lang="ru-RU" sz="1300" b="1" dirty="0"/>
              <a:t>10% от численности инвалидов 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>I </a:t>
            </a:r>
            <a:r>
              <a:rPr lang="ru-RU" sz="1300" b="1" dirty="0"/>
              <a:t>и II группы и неработающих пожилых граждан</a:t>
            </a:r>
            <a:r>
              <a:rPr lang="ru-RU" sz="1300" b="1" dirty="0" smtClean="0"/>
              <a:t>).</a:t>
            </a:r>
          </a:p>
          <a:p>
            <a:pPr algn="ctr"/>
            <a:r>
              <a:rPr lang="ru-RU" sz="1300" b="1" dirty="0"/>
              <a:t>Ежегодно, начиная с 2020 года, </a:t>
            </a:r>
            <a:r>
              <a:rPr lang="ru-RU" sz="1300" b="1" dirty="0" smtClean="0"/>
              <a:t>количество </a:t>
            </a:r>
            <a:r>
              <a:rPr lang="ru-RU" sz="1300" b="1" dirty="0"/>
              <a:t>получателей </a:t>
            </a:r>
            <a:r>
              <a:rPr lang="ru-RU" sz="1300" b="1" dirty="0" err="1" smtClean="0"/>
              <a:t>соц.услуг</a:t>
            </a:r>
            <a:r>
              <a:rPr lang="ru-RU" sz="1300" b="1" dirty="0" smtClean="0"/>
              <a:t> </a:t>
            </a:r>
            <a:r>
              <a:rPr lang="ru-RU" sz="1300" b="1" dirty="0"/>
              <a:t>увеличивается в среднем на 4%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96929" y="3947767"/>
            <a:ext cx="2818820" cy="279360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В первом полугодии 2023 г. </a:t>
            </a:r>
            <a:r>
              <a:rPr lang="ru-RU" sz="1300" b="1" dirty="0"/>
              <a:t>охвачено </a:t>
            </a:r>
            <a:r>
              <a:rPr lang="ru-RU" sz="1300" b="1" dirty="0" err="1"/>
              <a:t>соц.обслуживанием</a:t>
            </a:r>
            <a:r>
              <a:rPr lang="ru-RU" sz="1300" b="1" dirty="0"/>
              <a:t> 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29 тыс. чел. 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(</a:t>
            </a:r>
            <a:r>
              <a:rPr lang="ru-RU" sz="1300" b="1" dirty="0"/>
              <a:t>10% от численности инвалидов 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I </a:t>
            </a:r>
            <a:r>
              <a:rPr lang="ru-RU" sz="1300" b="1" dirty="0"/>
              <a:t>и II группы и неработающих пожилых граждан</a:t>
            </a:r>
            <a:r>
              <a:rPr lang="ru-RU" sz="1300" b="1" dirty="0"/>
              <a:t>).</a:t>
            </a:r>
          </a:p>
          <a:p>
            <a:pPr algn="ctr"/>
            <a:r>
              <a:rPr lang="ru-RU" sz="1300" b="1" dirty="0"/>
              <a:t>Ежегодно, начиная с 2020 года, </a:t>
            </a:r>
            <a:r>
              <a:rPr lang="ru-RU" sz="1300" b="1" dirty="0"/>
              <a:t>количество </a:t>
            </a:r>
            <a:r>
              <a:rPr lang="ru-RU" sz="1300" b="1" dirty="0"/>
              <a:t>получателей </a:t>
            </a:r>
            <a:r>
              <a:rPr lang="ru-RU" sz="1300" b="1" dirty="0" err="1"/>
              <a:t>соц.услуг</a:t>
            </a:r>
            <a:r>
              <a:rPr lang="ru-RU" sz="1300" b="1" dirty="0"/>
              <a:t> </a:t>
            </a:r>
            <a:r>
              <a:rPr lang="ru-RU" sz="1300" b="1" dirty="0"/>
              <a:t>увеличивается в среднем на 6%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52982" y="1918254"/>
            <a:ext cx="2786053" cy="47255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ЛЕПЕЛЬСКИЙ РАЙОН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20215" y="2551548"/>
            <a:ext cx="2818820" cy="134967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1</a:t>
            </a:r>
            <a:r>
              <a:rPr lang="ru-RU" sz="1400" b="1" dirty="0" smtClean="0"/>
              <a:t> территориальный центр </a:t>
            </a:r>
            <a:r>
              <a:rPr lang="ru-RU" sz="1400" b="1" dirty="0"/>
              <a:t>социального обслуживания </a:t>
            </a:r>
            <a:r>
              <a:rPr lang="ru-RU" sz="1400" b="1" dirty="0" smtClean="0"/>
              <a:t>населения</a:t>
            </a:r>
            <a:endParaRPr lang="ru-RU" sz="1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41757" y="4005065"/>
            <a:ext cx="2818820" cy="279360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За 9 месяцев </a:t>
            </a:r>
            <a:r>
              <a:rPr lang="ru-RU" sz="1300" b="1" dirty="0"/>
              <a:t>2023 г. </a:t>
            </a:r>
            <a:r>
              <a:rPr lang="ru-RU" sz="1300" b="1" dirty="0"/>
              <a:t>охвачено </a:t>
            </a:r>
            <a:r>
              <a:rPr lang="ru-RU" sz="1300" b="1" dirty="0" err="1"/>
              <a:t>соц.обслуживанием</a:t>
            </a:r>
            <a:r>
              <a:rPr lang="ru-RU" sz="1300" b="1" dirty="0"/>
              <a:t> 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smtClean="0"/>
              <a:t>882 человека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(</a:t>
            </a:r>
            <a:r>
              <a:rPr lang="ru-RU" sz="1300" b="1" dirty="0" smtClean="0"/>
              <a:t>11,7% </a:t>
            </a:r>
            <a:r>
              <a:rPr lang="ru-RU" sz="1300" b="1" dirty="0"/>
              <a:t>от численности инвалидов 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I </a:t>
            </a:r>
            <a:r>
              <a:rPr lang="ru-RU" sz="1300" b="1" dirty="0"/>
              <a:t>и II группы и неработающих пожилых граждан</a:t>
            </a:r>
            <a:r>
              <a:rPr lang="ru-RU" sz="1300" b="1" dirty="0" smtClean="0"/>
              <a:t>).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422022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16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Рост реальной заработной платы и иных доходов населения – основа благосостояния белорусских граждан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4992" y="1412776"/>
            <a:ext cx="8874016" cy="64807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Одно из ключевых направлений социальной политики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Беларуси </a:t>
            </a:r>
            <a:r>
              <a:rPr lang="ru-RU" sz="2000" b="1" dirty="0"/>
              <a:t>– забота об инвалидах.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992" y="2246377"/>
            <a:ext cx="8874016" cy="89459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Инвалиды составляют 6% от общей численности населения (более 0,5 млн чел.), из них почти 38 тыс. – </a:t>
            </a:r>
            <a:r>
              <a:rPr lang="ru-RU" sz="2000" b="1" dirty="0" smtClean="0"/>
              <a:t>дети-инвалиды</a:t>
            </a:r>
            <a:r>
              <a:rPr lang="ru-RU" sz="2000" b="1" dirty="0"/>
              <a:t> </a:t>
            </a:r>
            <a:r>
              <a:rPr lang="ru-RU" sz="2000" b="1" dirty="0" smtClean="0"/>
              <a:t>(в </a:t>
            </a:r>
            <a:r>
              <a:rPr lang="ru-RU" sz="2000" b="1" dirty="0" err="1" smtClean="0"/>
              <a:t>Лепельском</a:t>
            </a:r>
            <a:r>
              <a:rPr lang="ru-RU" sz="2000" b="1" dirty="0" smtClean="0"/>
              <a:t> районе – 3,2% от общей численности, из них 120 детей)</a:t>
            </a:r>
            <a:endParaRPr lang="ru-RU" sz="20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4992" y="3326497"/>
            <a:ext cx="8874016" cy="1206285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 6 января 2023 г. вступил в силу Закон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«</a:t>
            </a:r>
            <a:r>
              <a:rPr lang="ru-RU" sz="2000" b="1" dirty="0"/>
              <a:t>О правах инвалидов и их социальной интеграции</a:t>
            </a:r>
            <a:r>
              <a:rPr lang="ru-RU" sz="2000" b="1" dirty="0" smtClean="0"/>
              <a:t>»</a:t>
            </a:r>
          </a:p>
          <a:p>
            <a:pPr algn="ctr"/>
            <a:r>
              <a:rPr lang="ru-RU" sz="2000" b="1" u="sng" dirty="0"/>
              <a:t>Значительные изменения коснулись вопроса обеспечения граждан техническими средствами социальной реабилитации</a:t>
            </a:r>
            <a:r>
              <a:rPr lang="ru-RU" sz="2000" b="1" dirty="0"/>
              <a:t>.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4992" y="4653136"/>
            <a:ext cx="278082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СТРАНЕ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75165" y="4653136"/>
            <a:ext cx="2927908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ВИТЕБСКАЯ ОБЛАСТЬ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4731" y="5133530"/>
            <a:ext cx="2801085" cy="150218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техническими средствами социальной </a:t>
            </a:r>
            <a:r>
              <a:rPr lang="ru-RU" sz="1400" b="1" dirty="0" smtClean="0"/>
              <a:t>реабилитации обеспечиваются 220 </a:t>
            </a:r>
            <a:r>
              <a:rPr lang="ru-RU" sz="1400" b="1" dirty="0"/>
              <a:t>тыс. граждан с инвалидностью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975165" y="5124507"/>
            <a:ext cx="2927908" cy="150218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техническими средствами социальной </a:t>
            </a:r>
            <a:r>
              <a:rPr lang="ru-RU" sz="1400" b="1" dirty="0"/>
              <a:t>реабилитации обеспечиваются 5 </a:t>
            </a:r>
            <a:r>
              <a:rPr lang="ru-RU" sz="1400" b="1" dirty="0"/>
              <a:t>тыс. граждан с инвалидностью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75648" y="4653136"/>
            <a:ext cx="3020118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ЛЕПЕЛЬСКИЙ РАЙОН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6368" y="5124507"/>
            <a:ext cx="2927908" cy="150218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За 9 месяцев 2023 техническими </a:t>
            </a:r>
            <a:r>
              <a:rPr lang="ru-RU" sz="1400" b="1" dirty="0"/>
              <a:t>средствами социальной </a:t>
            </a:r>
            <a:r>
              <a:rPr lang="ru-RU" sz="1400" b="1" dirty="0"/>
              <a:t>реабилитации </a:t>
            </a:r>
            <a:r>
              <a:rPr lang="ru-RU" sz="1400" b="1" dirty="0" smtClean="0"/>
              <a:t>обеспечены 53 гражданина с инвалидностью. Израсходовано порядка 20 </a:t>
            </a:r>
            <a:r>
              <a:rPr lang="ru-RU" sz="1400" b="1" dirty="0" err="1" smtClean="0"/>
              <a:t>тыс.рублей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59230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59BF19B4-29E6-49A8-B53C-B798EE16895C}" type="slidenum">
              <a:rPr altLang="ru-RU" b="1" lang="en-US" smtClean="0" sz="1800"/>
              <a:pPr/>
              <a:t>17</a:t>
            </a:fld>
            <a:endParaRPr altLang="ru-RU" b="1" dirty="0" lang="en-US" sz="18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algn="ctr" dir="3378596" dist="45791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ctr" eaLnBrk="1" fontAlgn="base" hangingPunct="1" rtl="0">
              <a:spcBef>
                <a:spcPct val="0"/>
              </a:spcBef>
              <a:spcAft>
                <a:spcPct val="0"/>
              </a:spcAft>
              <a:defRPr b="1" i="1" kern="120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2pPr>
            <a:lvl3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3pPr>
            <a:lvl4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4pPr>
            <a:lvl5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5pPr>
            <a:lvl6pPr algn="ctr" eaLnBrk="1" fontAlgn="base" hangingPunct="1" marL="4572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6pPr>
            <a:lvl7pPr algn="ctr" eaLnBrk="1" fontAlgn="base" hangingPunct="1" marL="9144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7pPr>
            <a:lvl8pPr algn="ctr" eaLnBrk="1" fontAlgn="base" hangingPunct="1" marL="13716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8pPr>
            <a:lvl9pPr algn="ctr" eaLnBrk="1" fontAlgn="base" hangingPunct="1" marL="18288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9pPr>
          </a:lstStyle>
          <a:p>
            <a:r>
              <a:rPr dirty="0" lang="ru-RU" sz="3200"/>
              <a:t>Обеспечение эффективной занятости – залог достойного уровня жизни граждан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196752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/>
              <a:t>ПО СТРАНЕ</a:t>
            </a:r>
            <a:endParaRPr b="1" dirty="0" lang="ru-RU" sz="200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5055" y="1196752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2000"/>
              <a:t>ВИТЕБСКАЯ ОБЛАСТЬ</a:t>
            </a:r>
            <a:endParaRPr b="1" dirty="0" lang="ru-RU" sz="200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259" y="1772816"/>
            <a:ext cx="4265504" cy="100811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в экономике </a:t>
            </a:r>
            <a:r>
              <a:rPr b="1" dirty="0" lang="ru-RU" smtClean="0" sz="2000"/>
              <a:t>в </a:t>
            </a:r>
            <a:r>
              <a:rPr b="1" dirty="0" lang="ru-RU" sz="2000"/>
              <a:t>июне 2023 г. было занято </a:t>
            </a:r>
            <a:r>
              <a:rPr b="1" dirty="0" lang="ru-RU" smtClean="0" sz="2000"/>
              <a:t/>
            </a:r>
            <a:br>
              <a:rPr b="1" dirty="0" lang="ru-RU" smtClean="0" sz="2000"/>
            </a:br>
            <a:r>
              <a:rPr b="1" dirty="0" lang="ru-RU" smtClean="0" sz="2000"/>
              <a:t>4,148 </a:t>
            </a:r>
            <a:r>
              <a:rPr b="1" dirty="0" lang="ru-RU" sz="2000"/>
              <a:t>млн чел.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9802" y="1772816"/>
            <a:ext cx="4248473" cy="100811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в экономике в июне 2023 г. было занято </a:t>
            </a:r>
            <a:br>
              <a:rPr b="1" dirty="0" lang="ru-RU" sz="2000"/>
            </a:br>
            <a:r>
              <a:rPr b="1" dirty="0" lang="ru-RU" sz="2000"/>
              <a:t>459,7 тыс. человек </a:t>
            </a:r>
            <a:r>
              <a:rPr b="1" dirty="0" lang="ru-RU" smtClean="0" sz="2000"/>
              <a:t> (11,1%)</a:t>
            </a:r>
            <a:endParaRPr b="1" dirty="0" lang="ru-RU" sz="200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2924944"/>
            <a:ext cx="8874016" cy="64807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рынок труда в стране стабилен и управляем, снижен уровень безработицы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7053" y="3734762"/>
            <a:ext cx="4265504" cy="149443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/>
              <a:t>Уровень безработицы населения в трудоспособном возрасте снижен с 3,7% </a:t>
            </a:r>
            <a:r>
              <a:rPr b="1" dirty="0" lang="ru-RU" smtClean="0"/>
              <a:t>в </a:t>
            </a:r>
            <a:r>
              <a:rPr b="1" dirty="0" lang="ru-RU"/>
              <a:t>первом полугодии 2022 г. </a:t>
            </a:r>
            <a:r>
              <a:rPr b="1" dirty="0" lang="ru-RU" smtClean="0"/>
              <a:t>до </a:t>
            </a:r>
            <a:r>
              <a:rPr b="1" dirty="0" lang="ru-RU"/>
              <a:t>3,4% в первом полугодии 2023 г.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08058" y="3735579"/>
            <a:ext cx="4265504" cy="149362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/>
              <a:t>Уровень безработицы населения в трудоспособном возрасте </a:t>
            </a:r>
            <a:r>
              <a:rPr b="1" dirty="0" lang="ru-RU" smtClean="0"/>
              <a:t>в 2023 </a:t>
            </a:r>
            <a:r>
              <a:rPr b="1" dirty="0" lang="ru-RU"/>
              <a:t>году составляет 3,9%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87" y="5347903"/>
            <a:ext cx="1512168" cy="9073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" r="268" t="344"/>
          <a:stretch/>
        </p:blipFill>
        <p:spPr>
          <a:xfrm>
            <a:off x="2894552" y="5329547"/>
            <a:ext cx="1511506" cy="9073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" r="190" t="1"/>
          <a:stretch/>
        </p:blipFill>
        <p:spPr>
          <a:xfrm>
            <a:off x="4805055" y="5347903"/>
            <a:ext cx="1511506" cy="9073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" r="108" t="102"/>
          <a:stretch/>
        </p:blipFill>
        <p:spPr>
          <a:xfrm>
            <a:off x="6865971" y="5333474"/>
            <a:ext cx="1508057" cy="9361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69481" y="6404436"/>
            <a:ext cx="1739979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400"/>
              <a:t>Кыргызстан 4,9%</a:t>
            </a:r>
            <a:endParaRPr b="1" dirty="0" lang="ru-RU" sz="1400"/>
          </a:p>
        </p:txBody>
      </p:sp>
      <p:sp>
        <p:nvSpPr>
          <p:cNvPr id="18" name="TextBox 17"/>
          <p:cNvSpPr txBox="1"/>
          <p:nvPr/>
        </p:nvSpPr>
        <p:spPr>
          <a:xfrm>
            <a:off x="2894552" y="6399796"/>
            <a:ext cx="1739979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400"/>
              <a:t>Казахстан 4,8%</a:t>
            </a:r>
            <a:endParaRPr b="1" dirty="0" lang="ru-RU" sz="1400"/>
          </a:p>
        </p:txBody>
      </p:sp>
      <p:sp>
        <p:nvSpPr>
          <p:cNvPr id="19" name="TextBox 18"/>
          <p:cNvSpPr txBox="1"/>
          <p:nvPr/>
        </p:nvSpPr>
        <p:spPr>
          <a:xfrm>
            <a:off x="4805055" y="6399795"/>
            <a:ext cx="1739979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400"/>
              <a:t>Армения 13,7%</a:t>
            </a:r>
            <a:endParaRPr b="1" dirty="0" lang="ru-RU" sz="1400"/>
          </a:p>
        </p:txBody>
      </p:sp>
      <p:sp>
        <p:nvSpPr>
          <p:cNvPr id="20" name="TextBox 19"/>
          <p:cNvSpPr txBox="1"/>
          <p:nvPr/>
        </p:nvSpPr>
        <p:spPr>
          <a:xfrm>
            <a:off x="6830126" y="6381328"/>
            <a:ext cx="1739979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400"/>
              <a:t>Россия 3,5%</a:t>
            </a:r>
            <a:endParaRPr b="1" dirty="0" lang="ru-RU" sz="1400"/>
          </a:p>
        </p:txBody>
      </p:sp>
    </p:spTree>
    <p:extLst>
      <p:ext uri="{BB962C8B-B14F-4D97-AF65-F5344CB8AC3E}">
        <p14:creationId xmlns:p14="http://schemas.microsoft.com/office/powerpoint/2010/main" val="2034147749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18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Обеспечение эффективной занятости – залог достойного уровня жизни граждан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0488" y="1124278"/>
            <a:ext cx="8874016" cy="64807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Государственная программа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Рынок труда и содействие занятости» на 2021–2025 годы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3173" y="1915446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08716" y="1915446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5522" y="2492896"/>
            <a:ext cx="4265504" cy="41044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январе–июле 2023 г. в службу занятости за содействием в трудоустройстве обратилось 94,9 тыс. чел., из них зарегистрированы безработными 27,7 тыс. чел. В трудоустройстве нуждалось </a:t>
            </a:r>
          </a:p>
          <a:p>
            <a:pPr algn="ctr"/>
            <a:r>
              <a:rPr lang="ru-RU" sz="2000" b="1" dirty="0"/>
              <a:t>102,8 тыс. чел., из них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32,3 </a:t>
            </a:r>
            <a:r>
              <a:rPr lang="ru-RU" sz="2000" b="1" dirty="0"/>
              <a:t>тыс. безработных. Трудоустроено – </a:t>
            </a:r>
          </a:p>
          <a:p>
            <a:pPr algn="ctr"/>
            <a:r>
              <a:rPr lang="ru-RU" sz="2000" b="1" dirty="0"/>
              <a:t>79,3 тыс. чел.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08716" y="2492896"/>
            <a:ext cx="4265504" cy="41044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январе–июле 2023 г. в службу занятости за содействием в трудоустройстве обратилось 16,1  тыс. чел., из них зарегистрированы безработными 5,4  тыс. чел. В трудоустройстве нуждалось </a:t>
            </a:r>
          </a:p>
          <a:p>
            <a:pPr algn="ctr"/>
            <a:r>
              <a:rPr lang="ru-RU" sz="2000" b="1" dirty="0"/>
              <a:t>17,5 </a:t>
            </a:r>
            <a:r>
              <a:rPr lang="ru-RU" sz="2000" b="1" dirty="0" smtClean="0"/>
              <a:t>тыс</a:t>
            </a:r>
            <a:r>
              <a:rPr lang="ru-RU" sz="2000" b="1" dirty="0"/>
              <a:t>. чел., из них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6,2  </a:t>
            </a:r>
            <a:r>
              <a:rPr lang="ru-RU" sz="2000" b="1" dirty="0"/>
              <a:t>тыс. безработных. </a:t>
            </a:r>
            <a:r>
              <a:rPr lang="ru-RU" sz="2000" b="1" dirty="0" smtClean="0"/>
              <a:t>Уровень трудоустройства </a:t>
            </a:r>
            <a:r>
              <a:rPr lang="ru-RU" sz="2000" b="1" dirty="0"/>
              <a:t>– </a:t>
            </a:r>
          </a:p>
          <a:p>
            <a:pPr algn="ctr"/>
            <a:r>
              <a:rPr lang="ru-RU" sz="2000" b="1" dirty="0"/>
              <a:t>77,2 % </a:t>
            </a:r>
          </a:p>
        </p:txBody>
      </p:sp>
    </p:spTree>
    <p:extLst>
      <p:ext uri="{BB962C8B-B14F-4D97-AF65-F5344CB8AC3E}">
        <p14:creationId xmlns:p14="http://schemas.microsoft.com/office/powerpoint/2010/main" val="577078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19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Обеспечение эффективной занятости – залог достойного уровня жизни граждан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488" y="1124278"/>
            <a:ext cx="8874016" cy="86456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На рынке труда страны наблюдаются положительные тенденции, которые характеризуются устойчивым ростом спроса на рабочую силу.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0488" y="2132856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6031" y="2132856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0488" y="2708920"/>
            <a:ext cx="4265504" cy="18722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на 1 августа 2023 </a:t>
            </a:r>
            <a:r>
              <a:rPr lang="ru-RU" sz="2000" b="1" dirty="0" smtClean="0"/>
              <a:t>г.</a:t>
            </a:r>
            <a:r>
              <a:rPr lang="be-BY" sz="2000" b="1" dirty="0"/>
              <a:t> </a:t>
            </a:r>
            <a:r>
              <a:rPr lang="be-BY" sz="2000" b="1" dirty="0" smtClean="0"/>
              <a:t>количество </a:t>
            </a:r>
            <a:r>
              <a:rPr lang="be-BY" sz="2000" b="1" dirty="0"/>
              <a:t>вакансий составило </a:t>
            </a:r>
            <a:r>
              <a:rPr lang="be-BY" sz="2000" b="1" dirty="0" smtClean="0"/>
              <a:t>127,1 </a:t>
            </a:r>
            <a:r>
              <a:rPr lang="ru-RU" sz="2000" b="1" dirty="0"/>
              <a:t>тыс. (по сравнению с 1 января 2023 г. выросло на 31,8 тыс. или на 33,4%)</a:t>
            </a:r>
            <a:r>
              <a:rPr lang="be-BY" sz="2000" b="1" dirty="0" smtClean="0"/>
              <a:t> 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96031" y="2708920"/>
            <a:ext cx="4265504" cy="18722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на 1 августа 2023 </a:t>
            </a:r>
            <a:r>
              <a:rPr lang="ru-RU" sz="2000" b="1" dirty="0" smtClean="0"/>
              <a:t>г.</a:t>
            </a:r>
            <a:r>
              <a:rPr lang="be-BY" sz="2000" b="1" dirty="0"/>
              <a:t> </a:t>
            </a:r>
            <a:r>
              <a:rPr lang="be-BY" sz="2000" b="1" dirty="0" smtClean="0"/>
              <a:t>количество </a:t>
            </a:r>
            <a:r>
              <a:rPr lang="be-BY" sz="2000" b="1" dirty="0"/>
              <a:t>вакансий составило </a:t>
            </a:r>
            <a:r>
              <a:rPr lang="be-BY" sz="2000" b="1" dirty="0" smtClean="0"/>
              <a:t>14,9 </a:t>
            </a:r>
            <a:r>
              <a:rPr lang="ru-RU" sz="2000" b="1" dirty="0"/>
              <a:t>тыс. (по сравнению с 1 января 2023 г. выросло на 4 тыс.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или </a:t>
            </a:r>
            <a:r>
              <a:rPr lang="ru-RU" sz="2000" b="1" dirty="0"/>
              <a:t>на 36,9</a:t>
            </a:r>
            <a:r>
              <a:rPr lang="ru-RU" sz="2000" b="1" dirty="0" smtClean="0"/>
              <a:t>%)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0488" y="4725144"/>
            <a:ext cx="8874016" cy="43204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Общереспубликанский банк вакансий </a:t>
            </a:r>
            <a:r>
              <a:rPr lang="ru-RU" sz="2000" b="1" dirty="0" smtClean="0"/>
              <a:t> </a:t>
            </a:r>
            <a:r>
              <a:rPr lang="en-US" sz="2000" b="1" dirty="0"/>
              <a:t>https://gsz.gov.by/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0488" y="5519117"/>
            <a:ext cx="8874016" cy="108012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Наибольшим спросом пользуются специалисты рабочих профессий – порядка 65% от общего числа вакансий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82,1 тыс. заявленных вакансий).</a:t>
            </a:r>
          </a:p>
        </p:txBody>
      </p:sp>
    </p:spTree>
    <p:extLst>
      <p:ext uri="{BB962C8B-B14F-4D97-AF65-F5344CB8AC3E}">
        <p14:creationId xmlns:p14="http://schemas.microsoft.com/office/powerpoint/2010/main" val="1340851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Принципы социальной политики государства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72106" y="1556792"/>
            <a:ext cx="2799787" cy="33843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ОТВЕТСТВЕННОСТЬ</a:t>
            </a:r>
            <a:br>
              <a:rPr lang="ru-RU" dirty="0"/>
            </a:br>
            <a:r>
              <a:rPr lang="ru-RU" dirty="0" smtClean="0"/>
              <a:t>государство </a:t>
            </a:r>
            <a:r>
              <a:rPr lang="ru-RU" dirty="0"/>
              <a:t>последовательно выполняет обязательства перед обществом, гарантируя всестороннюю и масштабную поддержку на протяжении жизни человека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</a:t>
            </a:fld>
            <a:endParaRPr lang="en-US" altLang="ru-RU" sz="1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1556792"/>
            <a:ext cx="2799787" cy="33843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СПРАВЕДЛИВОСТЬ</a:t>
            </a:r>
          </a:p>
          <a:p>
            <a:pPr algn="ctr"/>
            <a:r>
              <a:rPr lang="ru-RU" dirty="0"/>
              <a:t>е</a:t>
            </a:r>
            <a:r>
              <a:rPr lang="ru-RU" dirty="0" smtClean="0"/>
              <a:t>го </a:t>
            </a:r>
            <a:r>
              <a:rPr lang="ru-RU" dirty="0"/>
              <a:t>реализация позволила обеспечить сбалансированное распределение социальных благ, равный доступ, насколько это возможно, каждого белоруса к этим благам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36708" y="1556792"/>
            <a:ext cx="2799787" cy="33843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ЗАБОТА</a:t>
            </a:r>
          </a:p>
          <a:p>
            <a:pPr algn="ctr"/>
            <a:r>
              <a:rPr lang="ru-RU" dirty="0" smtClean="0"/>
              <a:t>выражается </a:t>
            </a:r>
            <a:r>
              <a:rPr lang="ru-RU" dirty="0"/>
              <a:t>в широкой и разветвленной системе социальной помощи уязвимым категориям населения и людям, попавшим в сложную жизненную ситуацию»</a:t>
            </a:r>
          </a:p>
        </p:txBody>
      </p:sp>
    </p:spTree>
    <p:extLst>
      <p:ext uri="{BB962C8B-B14F-4D97-AF65-F5344CB8AC3E}">
        <p14:creationId xmlns:p14="http://schemas.microsoft.com/office/powerpoint/2010/main" val="2484447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20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Крепкая семья – залог стабильности нашего общества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484784"/>
            <a:ext cx="4448486" cy="316835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 «Культ полноценной семьи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с </a:t>
            </a:r>
            <a:r>
              <a:rPr lang="ru-RU" sz="2000" b="1" dirty="0"/>
              <a:t>двумя и более детьми должен быть стилем жизни белорусов. Только так мы можем быть уверены, что следующие за нами поколения будут прирастать, а значит крепко держать суверенитет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своих руках </a:t>
            </a:r>
            <a:r>
              <a:rPr lang="ru-RU" sz="2000" b="1" dirty="0" smtClean="0"/>
              <a:t>и </a:t>
            </a:r>
            <a:r>
              <a:rPr lang="ru-RU" sz="2000" b="1" dirty="0"/>
              <a:t>гарантированно жить в мире»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15280"/>
            <a:ext cx="4257618" cy="313785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13864" y="5048593"/>
            <a:ext cx="8874016" cy="120235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Следствием разрушительной западной идеологии стал отход от традиционной модели семьи в США и Европе в направлении бездетных семей, семей с родителями-одиночками и однополыми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3595466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21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Крепкая семья – залог стабильности нашего общества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1124278"/>
            <a:ext cx="5048568" cy="11525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2022 году в США насчитывалось более 1,2 млн однополых семей </a:t>
            </a:r>
            <a:br>
              <a:rPr lang="ru-RU" sz="2000" b="1" dirty="0" smtClean="0"/>
            </a:br>
            <a:r>
              <a:rPr lang="ru-RU" sz="2000" b="1" dirty="0" smtClean="0"/>
              <a:t>(в 2008 году – 540 тыс. семей подобного рода).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76" y="1304764"/>
            <a:ext cx="3482051" cy="20882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77" y="3997370"/>
            <a:ext cx="3482050" cy="2089230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4020883" y="3781612"/>
            <a:ext cx="5015588" cy="11525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2020 году в Германии проживали более 150 тыс. гомосексуальных пар (в два раза больше, чем десять лет назад).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12426" y="2384651"/>
            <a:ext cx="5015588" cy="11525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США насчитывается около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11 </a:t>
            </a:r>
            <a:r>
              <a:rPr lang="ru-RU" sz="2000" b="1" dirty="0"/>
              <a:t>млн неполных семей. </a:t>
            </a:r>
            <a:r>
              <a:rPr lang="ru-RU" sz="2000" b="1" dirty="0" smtClean="0"/>
              <a:t>На </a:t>
            </a:r>
            <a:r>
              <a:rPr lang="ru-RU" sz="2000" b="1" dirty="0"/>
              <a:t>одну семью 1,73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12426" y="5041985"/>
            <a:ext cx="5015588" cy="11525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к 2040 году каждый четвертый житель Германии будет жить один</a:t>
            </a:r>
          </a:p>
        </p:txBody>
      </p:sp>
    </p:spTree>
    <p:extLst>
      <p:ext uri="{BB962C8B-B14F-4D97-AF65-F5344CB8AC3E}">
        <p14:creationId xmlns:p14="http://schemas.microsoft.com/office/powerpoint/2010/main" val="2095645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22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Крепкая семья – залог стабильности нашего общества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0488" y="1124278"/>
            <a:ext cx="8874016" cy="100857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ст. 32 Конституции Республики Беларусь: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Брак как союз женщины и мужчины, семья, материнство, отцовство и детство находятся под защитой государства»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0488" y="2248556"/>
            <a:ext cx="8874016" cy="46036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семейная политика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0489" y="2881354"/>
            <a:ext cx="3321392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выплата </a:t>
            </a:r>
            <a:r>
              <a:rPr lang="ru-RU" sz="2000" b="1" dirty="0"/>
              <a:t>пособий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связи с рождением и </a:t>
            </a:r>
            <a:r>
              <a:rPr lang="ru-RU" sz="2000" b="1" dirty="0" smtClean="0"/>
              <a:t>воспитанием </a:t>
            </a:r>
            <a:r>
              <a:rPr lang="ru-RU" sz="2000" b="1" dirty="0"/>
              <a:t>детей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23112" y="2881354"/>
            <a:ext cx="3321392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государственной поддержки многодетных семей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46800" y="3791934"/>
            <a:ext cx="3321392" cy="239946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гарантии </a:t>
            </a:r>
            <a:r>
              <a:rPr lang="ru-RU" sz="2000" b="1" dirty="0"/>
              <a:t>и </a:t>
            </a:r>
            <a:r>
              <a:rPr lang="ru-RU" sz="2000" b="1" dirty="0" smtClean="0"/>
              <a:t>льготы </a:t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сфере образования, здравоохранения, пенсионного, трудового, налогового и жилищного законодательства</a:t>
            </a:r>
          </a:p>
        </p:txBody>
      </p:sp>
      <p:cxnSp>
        <p:nvCxnSpPr>
          <p:cNvPr id="4" name="Прямая со стрелкой 3"/>
          <p:cNvCxnSpPr>
            <a:stCxn id="14" idx="2"/>
            <a:endCxn id="15" idx="0"/>
          </p:cNvCxnSpPr>
          <p:nvPr/>
        </p:nvCxnSpPr>
        <p:spPr>
          <a:xfrm flipH="1">
            <a:off x="1831185" y="2708920"/>
            <a:ext cx="2776311" cy="172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4" idx="2"/>
          </p:cNvCxnSpPr>
          <p:nvPr/>
        </p:nvCxnSpPr>
        <p:spPr>
          <a:xfrm>
            <a:off x="4607496" y="2708920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2"/>
            <a:endCxn id="16" idx="0"/>
          </p:cNvCxnSpPr>
          <p:nvPr/>
        </p:nvCxnSpPr>
        <p:spPr>
          <a:xfrm>
            <a:off x="4607496" y="2708920"/>
            <a:ext cx="2776312" cy="172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170488" y="4120002"/>
            <a:ext cx="2601312" cy="20713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Среднемесячный размер пособия по уходу за ребенком в возрасте до 3 лет составил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654,1 </a:t>
            </a:r>
            <a:r>
              <a:rPr lang="ru-RU" b="1" dirty="0"/>
              <a:t>рубля </a:t>
            </a:r>
            <a:r>
              <a:rPr lang="ru-RU" b="1" dirty="0" smtClean="0"/>
              <a:t> </a:t>
            </a:r>
            <a:endParaRPr lang="ru-RU" sz="20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43192" y="4120002"/>
            <a:ext cx="2601312" cy="20713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Реальный </a:t>
            </a:r>
            <a:r>
              <a:rPr lang="ru-RU" b="1" dirty="0"/>
              <a:t>размер </a:t>
            </a:r>
            <a:r>
              <a:rPr lang="ru-RU" b="1" dirty="0" smtClean="0"/>
              <a:t>пособия </a:t>
            </a:r>
            <a:r>
              <a:rPr lang="ru-RU" b="1" dirty="0"/>
              <a:t>за семь месяцев 2023 г. по сравнению с </a:t>
            </a:r>
            <a:r>
              <a:rPr lang="ru-RU" b="1" dirty="0" smtClean="0"/>
              <a:t>2022 годом </a:t>
            </a:r>
            <a:r>
              <a:rPr lang="ru-RU" b="1" dirty="0"/>
              <a:t>составил 105,8%,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июле – 109,3%. </a:t>
            </a:r>
          </a:p>
        </p:txBody>
      </p:sp>
    </p:spTree>
    <p:extLst>
      <p:ext uri="{BB962C8B-B14F-4D97-AF65-F5344CB8AC3E}">
        <p14:creationId xmlns:p14="http://schemas.microsoft.com/office/powerpoint/2010/main" val="3656071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23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Укрепление общественного здоровья – одно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 </a:t>
            </a:r>
            <a:r>
              <a:rPr lang="ru-RU" sz="2800" dirty="0"/>
              <a:t>главных условий сохранения нации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09360"/>
            <a:ext cx="1175006" cy="1175006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1547664" y="1183968"/>
            <a:ext cx="7433856" cy="102579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Беларуси именно государство играет определяющую роль в создании условий для обеспечения продолжительной и активной жизни людей.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504" y="2344056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33047" y="2344056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6370" y="2865550"/>
            <a:ext cx="4276637" cy="351577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15</a:t>
            </a:r>
            <a:r>
              <a:rPr lang="ru-RU" b="1" dirty="0"/>
              <a:t> республиканских научно-практических центров; </a:t>
            </a:r>
            <a:endParaRPr lang="ru-RU" b="1" dirty="0" smtClean="0"/>
          </a:p>
          <a:p>
            <a:pPr algn="ctr"/>
            <a:r>
              <a:rPr lang="ru-RU" b="1" u="sng" dirty="0" smtClean="0"/>
              <a:t>540</a:t>
            </a:r>
            <a:r>
              <a:rPr lang="ru-RU" b="1" dirty="0" smtClean="0"/>
              <a:t> </a:t>
            </a:r>
            <a:r>
              <a:rPr lang="ru-RU" b="1" dirty="0"/>
              <a:t>больничных организаций, </a:t>
            </a:r>
            <a:r>
              <a:rPr lang="ru-RU" b="1" u="sng" dirty="0"/>
              <a:t>921</a:t>
            </a:r>
            <a:r>
              <a:rPr lang="ru-RU" b="1" dirty="0"/>
              <a:t> амбулаторно-поликлиническая организация; </a:t>
            </a:r>
            <a:r>
              <a:rPr lang="ru-RU" b="1" u="sng" dirty="0"/>
              <a:t>146</a:t>
            </a:r>
            <a:r>
              <a:rPr lang="ru-RU" b="1" dirty="0"/>
              <a:t> организаций санитарно-эпидемиологической службы; </a:t>
            </a:r>
            <a:endParaRPr lang="ru-RU" b="1" dirty="0" smtClean="0"/>
          </a:p>
          <a:p>
            <a:pPr algn="ctr"/>
            <a:r>
              <a:rPr lang="ru-RU" b="1" u="sng" dirty="0" smtClean="0"/>
              <a:t>1 </a:t>
            </a:r>
            <a:r>
              <a:rPr lang="ru-RU" b="1" u="sng" dirty="0"/>
              <a:t>875 </a:t>
            </a:r>
            <a:r>
              <a:rPr lang="ru-RU" b="1" dirty="0"/>
              <a:t>государственных аптек. </a:t>
            </a:r>
            <a:endParaRPr lang="ru-RU" b="1" dirty="0" smtClean="0"/>
          </a:p>
          <a:p>
            <a:pPr algn="ctr"/>
            <a:r>
              <a:rPr lang="ru-RU" b="1" u="sng" dirty="0" smtClean="0"/>
              <a:t>66</a:t>
            </a:r>
            <a:r>
              <a:rPr lang="ru-RU" b="1" dirty="0" smtClean="0"/>
              <a:t> </a:t>
            </a:r>
            <a:r>
              <a:rPr lang="ru-RU" b="1" dirty="0"/>
              <a:t>диспансеров, оказывающих медицинскую помощь в амбулаторных и стационарных условиях</a:t>
            </a:r>
            <a:endParaRPr lang="ru-RU" sz="20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04883" y="2866330"/>
            <a:ext cx="4276637" cy="351577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89</a:t>
            </a:r>
            <a:r>
              <a:rPr lang="ru-RU" b="1" dirty="0"/>
              <a:t> больничных организаций, </a:t>
            </a:r>
            <a:r>
              <a:rPr lang="ru-RU" b="1" u="sng" dirty="0"/>
              <a:t>110</a:t>
            </a:r>
            <a:r>
              <a:rPr lang="ru-RU" b="1" dirty="0"/>
              <a:t> амбулаторно-поликлиническая организация; </a:t>
            </a:r>
            <a:r>
              <a:rPr lang="ru-RU" b="1" u="sng" dirty="0"/>
              <a:t>23</a:t>
            </a:r>
            <a:r>
              <a:rPr lang="ru-RU" b="1" dirty="0"/>
              <a:t> организаций санитарно-эпидемиологической </a:t>
            </a:r>
            <a:r>
              <a:rPr lang="ru-RU" b="1" dirty="0" smtClean="0"/>
              <a:t>службы;</a:t>
            </a:r>
          </a:p>
          <a:p>
            <a:pPr algn="ctr"/>
            <a:r>
              <a:rPr lang="ru-RU" b="1" u="sng" dirty="0" smtClean="0"/>
              <a:t>11</a:t>
            </a:r>
            <a:r>
              <a:rPr lang="ru-RU" b="1" dirty="0" smtClean="0"/>
              <a:t> </a:t>
            </a:r>
            <a:r>
              <a:rPr lang="ru-RU" b="1" dirty="0"/>
              <a:t>диспансеров, оказывающих медицинскую помощь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амбулаторных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стационарных условиях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32584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24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Укрепление общественного здоровья – одно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 </a:t>
            </a:r>
            <a:r>
              <a:rPr lang="ru-RU" sz="2800" dirty="0"/>
              <a:t>главных условий сохранения нации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1183969"/>
            <a:ext cx="7433856" cy="80487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Лепельская</a:t>
            </a:r>
            <a:r>
              <a:rPr lang="ru-RU" sz="2000" b="1" dirty="0" smtClean="0"/>
              <a:t> центральная районная больница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09360"/>
            <a:ext cx="1175006" cy="1175006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496" y="2564903"/>
            <a:ext cx="2160240" cy="382526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-</a:t>
            </a:r>
            <a:r>
              <a:rPr lang="ru-RU" sz="1400" b="1" u="sng" dirty="0" smtClean="0"/>
              <a:t>171круглосуточная койка:</a:t>
            </a:r>
          </a:p>
          <a:p>
            <a:r>
              <a:rPr lang="ru-RU" sz="1400" b="1" dirty="0" smtClean="0"/>
              <a:t>-приемное;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-анестезиологии и реанимации;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-межрайонное хирургическое;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-акушерское;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-терапевтическое;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-межрайонное</a:t>
            </a:r>
          </a:p>
          <a:p>
            <a:r>
              <a:rPr lang="ru-RU" sz="1400" b="1" dirty="0" smtClean="0"/>
              <a:t>неврологическое; 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-инфекционное;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-педиатрическое</a:t>
            </a:r>
            <a:endParaRPr lang="ru-RU" sz="1400" b="1" dirty="0" smtClean="0"/>
          </a:p>
          <a:p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9752" y="2564904"/>
            <a:ext cx="2160240" cy="302433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-</a:t>
            </a:r>
            <a:r>
              <a:rPr lang="ru-RU" sz="1400" b="1" dirty="0">
                <a:solidFill>
                  <a:schemeClr val="tx1"/>
                </a:solidFill>
              </a:rPr>
              <a:t>межрайонная лаборатория серодиагностики инфекционных </a:t>
            </a:r>
            <a:r>
              <a:rPr lang="ru-RU" sz="1400" b="1" dirty="0" smtClean="0">
                <a:solidFill>
                  <a:schemeClr val="tx1"/>
                </a:solidFill>
              </a:rPr>
              <a:t>заболеваний;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/>
              <a:t>-межрайонное отделение гемодиализа;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-межрайонный кабинет компьютерной томографии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53787" y="2504076"/>
            <a:ext cx="2160240" cy="21602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-Слободская больница сестринского ухода (15 коек)</a:t>
            </a:r>
          </a:p>
          <a:p>
            <a:pPr algn="ctr"/>
            <a:endParaRPr lang="ru-RU" sz="800" b="1" dirty="0"/>
          </a:p>
          <a:p>
            <a:pPr algn="ctr"/>
            <a:r>
              <a:rPr lang="ru-RU" sz="1400" b="1" dirty="0" smtClean="0"/>
              <a:t>-</a:t>
            </a:r>
            <a:r>
              <a:rPr lang="ru-RU" sz="1400" b="1" dirty="0" err="1" smtClean="0"/>
              <a:t>Пышнянская</a:t>
            </a:r>
            <a:r>
              <a:rPr lang="ru-RU" sz="1400" b="1" dirty="0" smtClean="0"/>
              <a:t> больница сестринского ухода (20 коек)</a:t>
            </a:r>
          </a:p>
          <a:p>
            <a:pPr algn="ctr"/>
            <a:endParaRPr lang="ru-RU" sz="1400" b="1" dirty="0"/>
          </a:p>
          <a:p>
            <a:pPr algn="ctr"/>
            <a:endParaRPr lang="ru-RU" sz="1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07496" y="2504076"/>
            <a:ext cx="2160240" cy="435392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/>
          </a:p>
          <a:p>
            <a:r>
              <a:rPr lang="ru-RU" sz="1400" b="1" dirty="0" smtClean="0"/>
              <a:t>-центральная поликлиника на 375 посещений в смену</a:t>
            </a:r>
          </a:p>
          <a:p>
            <a:pPr algn="ctr"/>
            <a:endParaRPr lang="ru-RU" sz="800" b="1" dirty="0"/>
          </a:p>
          <a:p>
            <a:pPr algn="ctr"/>
            <a:r>
              <a:rPr lang="ru-RU" sz="1400" b="1" dirty="0" smtClean="0"/>
              <a:t>-стоматологическая поликлиника на 130 посещений в смену</a:t>
            </a:r>
          </a:p>
          <a:p>
            <a:pPr algn="ctr"/>
            <a:endParaRPr lang="ru-RU" sz="800" b="1" dirty="0"/>
          </a:p>
          <a:p>
            <a:r>
              <a:rPr lang="ru-RU" sz="1400" b="1" dirty="0" smtClean="0"/>
              <a:t>-дневной стационар на 19 коек</a:t>
            </a:r>
          </a:p>
          <a:p>
            <a:endParaRPr lang="ru-RU" sz="800" b="1" dirty="0"/>
          </a:p>
          <a:p>
            <a:r>
              <a:rPr lang="ru-RU" sz="1400" b="1" dirty="0" smtClean="0"/>
              <a:t>-2 амбулатории врача общей практики в </a:t>
            </a:r>
            <a:r>
              <a:rPr lang="ru-RU" sz="1400" b="1" dirty="0" err="1" smtClean="0"/>
              <a:t>г.Лепеле</a:t>
            </a:r>
            <a:endParaRPr lang="ru-RU" sz="1400" b="1" dirty="0" smtClean="0"/>
          </a:p>
          <a:p>
            <a:endParaRPr lang="ru-RU" sz="800" b="1" dirty="0"/>
          </a:p>
          <a:p>
            <a:r>
              <a:rPr lang="ru-RU" sz="1400" b="1" dirty="0" smtClean="0"/>
              <a:t>-6 сельских амбулаторий врача общей практики</a:t>
            </a:r>
          </a:p>
          <a:p>
            <a:endParaRPr lang="ru-RU" sz="800" b="1" dirty="0" smtClean="0"/>
          </a:p>
          <a:p>
            <a:r>
              <a:rPr lang="ru-RU" sz="1400" b="1" dirty="0" smtClean="0"/>
              <a:t>-12 фельдшерско-акушерских пункта</a:t>
            </a:r>
          </a:p>
          <a:p>
            <a:pPr algn="ctr"/>
            <a:endParaRPr lang="ru-RU" sz="1600" b="1" dirty="0"/>
          </a:p>
        </p:txBody>
      </p:sp>
      <p:cxnSp>
        <p:nvCxnSpPr>
          <p:cNvPr id="3" name="Прямая со стрелкой 2"/>
          <p:cNvCxnSpPr>
            <a:stCxn id="4" idx="2"/>
            <a:endCxn id="11" idx="0"/>
          </p:cNvCxnSpPr>
          <p:nvPr/>
        </p:nvCxnSpPr>
        <p:spPr>
          <a:xfrm flipH="1">
            <a:off x="1115616" y="1988841"/>
            <a:ext cx="4148976" cy="576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12" idx="0"/>
          </p:cNvCxnSpPr>
          <p:nvPr/>
        </p:nvCxnSpPr>
        <p:spPr>
          <a:xfrm flipH="1">
            <a:off x="3419872" y="1988841"/>
            <a:ext cx="1844720" cy="576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13" idx="0"/>
          </p:cNvCxnSpPr>
          <p:nvPr/>
        </p:nvCxnSpPr>
        <p:spPr>
          <a:xfrm>
            <a:off x="5264592" y="1988841"/>
            <a:ext cx="2769315" cy="515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14" idx="0"/>
          </p:cNvCxnSpPr>
          <p:nvPr/>
        </p:nvCxnSpPr>
        <p:spPr>
          <a:xfrm>
            <a:off x="5264592" y="1988841"/>
            <a:ext cx="423024" cy="515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71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25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Укрепление общественного здоровья – одно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 </a:t>
            </a:r>
            <a:r>
              <a:rPr lang="ru-RU" sz="2800" dirty="0"/>
              <a:t>главных условий сохранения нации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1183968"/>
            <a:ext cx="7433856" cy="102579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Свидетельством высокого уровня медицины </a:t>
            </a:r>
            <a:r>
              <a:rPr lang="ru-RU" sz="2000" b="1" dirty="0" smtClean="0"/>
              <a:t>в </a:t>
            </a:r>
            <a:r>
              <a:rPr lang="ru-RU" sz="2000" b="1" dirty="0"/>
              <a:t>Беларуси служат достижения здравоохранения страны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09360"/>
            <a:ext cx="1175006" cy="1175006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496" y="2564904"/>
            <a:ext cx="2160240" cy="25922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100%-я доступность первичной, скорой медицинской помощи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9752" y="2564904"/>
            <a:ext cx="2160240" cy="25922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развитие высокотехнологичной медицинской помощи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337" y="2564904"/>
            <a:ext cx="2160240" cy="25922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практико-ориентирован-</a:t>
            </a:r>
            <a:r>
              <a:rPr lang="ru-RU" b="1" dirty="0" err="1" smtClean="0"/>
              <a:t>ное</a:t>
            </a:r>
            <a:r>
              <a:rPr lang="ru-RU" b="1" dirty="0" smtClean="0"/>
              <a:t> </a:t>
            </a:r>
            <a:r>
              <a:rPr lang="ru-RU" b="1" dirty="0"/>
              <a:t>образование</a:t>
            </a:r>
            <a:endParaRPr lang="ru-RU" sz="20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46251" y="2542646"/>
            <a:ext cx="2160240" cy="261454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законодательно закрепленный приоритет оказания медицинской помощи матерям и детям, </a:t>
            </a:r>
            <a:r>
              <a:rPr lang="ru-RU" sz="1600" b="1" dirty="0" smtClean="0"/>
              <a:t>разно-уровневая </a:t>
            </a:r>
            <a:r>
              <a:rPr lang="ru-RU" sz="1600" b="1" dirty="0"/>
              <a:t>система ее оказания</a:t>
            </a:r>
            <a:endParaRPr lang="ru-RU" b="1" dirty="0"/>
          </a:p>
        </p:txBody>
      </p:sp>
      <p:cxnSp>
        <p:nvCxnSpPr>
          <p:cNvPr id="3" name="Прямая со стрелкой 2"/>
          <p:cNvCxnSpPr>
            <a:stCxn id="4" idx="2"/>
            <a:endCxn id="11" idx="0"/>
          </p:cNvCxnSpPr>
          <p:nvPr/>
        </p:nvCxnSpPr>
        <p:spPr>
          <a:xfrm flipH="1">
            <a:off x="1115616" y="2209759"/>
            <a:ext cx="4148976" cy="355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12" idx="0"/>
          </p:cNvCxnSpPr>
          <p:nvPr/>
        </p:nvCxnSpPr>
        <p:spPr>
          <a:xfrm flipH="1">
            <a:off x="3419872" y="2209759"/>
            <a:ext cx="1844720" cy="355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13" idx="0"/>
          </p:cNvCxnSpPr>
          <p:nvPr/>
        </p:nvCxnSpPr>
        <p:spPr>
          <a:xfrm>
            <a:off x="5264592" y="2209759"/>
            <a:ext cx="458865" cy="355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14" idx="0"/>
          </p:cNvCxnSpPr>
          <p:nvPr/>
        </p:nvCxnSpPr>
        <p:spPr>
          <a:xfrm>
            <a:off x="5264592" y="2209759"/>
            <a:ext cx="2761779" cy="332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07503" y="5296742"/>
            <a:ext cx="8998987" cy="102579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индекс </a:t>
            </a:r>
            <a:r>
              <a:rPr lang="ru-RU" sz="2000" b="1" dirty="0"/>
              <a:t>глобальной безопасности </a:t>
            </a:r>
            <a:r>
              <a:rPr lang="ru-RU" sz="2000" b="1" dirty="0" smtClean="0"/>
              <a:t>здоровья</a:t>
            </a:r>
          </a:p>
          <a:p>
            <a:pPr algn="ctr"/>
            <a:r>
              <a:rPr lang="ru-RU" sz="2000" b="1" dirty="0" smtClean="0"/>
              <a:t>Республика Беларусь – 63 место (из 195) с индексом 43,9 балла</a:t>
            </a:r>
            <a:r>
              <a:rPr lang="ru-RU" sz="2000" b="1" dirty="0"/>
              <a:t>.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37099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26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Укрепление общественного здоровья – одно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 </a:t>
            </a:r>
            <a:r>
              <a:rPr lang="ru-RU" sz="2800" dirty="0"/>
              <a:t>главных условий сохранения нации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47664" y="1183968"/>
            <a:ext cx="7433856" cy="102579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Лекарственные средства допускаются к реализации и медицинскому применению на территории Республики Беларусь после их государственной регистрации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09360"/>
            <a:ext cx="1175006" cy="1175006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1882631" y="2420888"/>
            <a:ext cx="5449730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на 1 сентября 2023 г. зарегистрировано </a:t>
            </a:r>
          </a:p>
          <a:p>
            <a:pPr algn="ctr"/>
            <a:r>
              <a:rPr lang="ru-RU" b="1" dirty="0"/>
              <a:t>4 355 лекарственных препаратов </a:t>
            </a:r>
            <a:endParaRPr lang="ru-RU" sz="2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3499679"/>
            <a:ext cx="3528392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1 826 – отечественного производства</a:t>
            </a:r>
            <a:endParaRPr lang="ru-RU" sz="20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932040" y="3499679"/>
            <a:ext cx="3528392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2 529 – зарубежного</a:t>
            </a:r>
            <a:endParaRPr lang="ru-RU" sz="2000" b="1" dirty="0"/>
          </a:p>
        </p:txBody>
      </p:sp>
      <p:cxnSp>
        <p:nvCxnSpPr>
          <p:cNvPr id="7" name="Прямая со стрелкой 6"/>
          <p:cNvCxnSpPr>
            <a:stCxn id="19" idx="2"/>
            <a:endCxn id="22" idx="0"/>
          </p:cNvCxnSpPr>
          <p:nvPr/>
        </p:nvCxnSpPr>
        <p:spPr>
          <a:xfrm flipH="1">
            <a:off x="2159732" y="3284984"/>
            <a:ext cx="2447764" cy="214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9" idx="2"/>
            <a:endCxn id="23" idx="0"/>
          </p:cNvCxnSpPr>
          <p:nvPr/>
        </p:nvCxnSpPr>
        <p:spPr>
          <a:xfrm>
            <a:off x="4607496" y="3284984"/>
            <a:ext cx="2088740" cy="214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882186" y="4519716"/>
            <a:ext cx="5449730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Среди препаратов, выпускаемых отечественными производителями,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 </a:t>
            </a:r>
            <a:r>
              <a:rPr lang="ru-RU" b="1" dirty="0"/>
              <a:t>являются оригинальными разработками </a:t>
            </a:r>
            <a:endParaRPr lang="ru-RU" sz="20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27584" y="5612904"/>
            <a:ext cx="7560840" cy="8640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Эноксапарин-Белмед</a:t>
            </a:r>
            <a:r>
              <a:rPr lang="ru-RU" b="1" dirty="0"/>
              <a:t>, Иммуноглобулин человека </a:t>
            </a:r>
            <a:r>
              <a:rPr lang="ru-RU" b="1" dirty="0" err="1"/>
              <a:t>антирезус</a:t>
            </a:r>
            <a:r>
              <a:rPr lang="ru-RU" b="1" dirty="0"/>
              <a:t> анти-D, </a:t>
            </a:r>
            <a:r>
              <a:rPr lang="ru-RU" b="1" dirty="0" err="1"/>
              <a:t>Иммунофарм</a:t>
            </a:r>
            <a:r>
              <a:rPr lang="ru-RU" b="1" dirty="0"/>
              <a:t>, </a:t>
            </a:r>
            <a:r>
              <a:rPr lang="ru-RU" b="1" dirty="0" err="1"/>
              <a:t>Эфлейра</a:t>
            </a:r>
            <a:r>
              <a:rPr lang="ru-RU" b="1" dirty="0"/>
              <a:t>, </a:t>
            </a:r>
            <a:r>
              <a:rPr lang="ru-RU" b="1" dirty="0" err="1"/>
              <a:t>Алюфер</a:t>
            </a:r>
            <a:r>
              <a:rPr lang="ru-RU" b="1" dirty="0"/>
              <a:t>, </a:t>
            </a:r>
            <a:r>
              <a:rPr lang="ru-RU" b="1" dirty="0" err="1"/>
              <a:t>Фортека</a:t>
            </a:r>
            <a:r>
              <a:rPr lang="ru-RU" b="1" dirty="0"/>
              <a:t>, вакцина </a:t>
            </a:r>
            <a:r>
              <a:rPr lang="ru-RU" b="1" dirty="0" smtClean="0"/>
              <a:t>Гам-КОВИД-</a:t>
            </a:r>
            <a:r>
              <a:rPr lang="ru-RU" b="1" dirty="0" err="1" smtClean="0"/>
              <a:t>Вак</a:t>
            </a:r>
            <a:endParaRPr lang="ru-RU" sz="2000" b="1" dirty="0"/>
          </a:p>
        </p:txBody>
      </p:sp>
      <p:cxnSp>
        <p:nvCxnSpPr>
          <p:cNvPr id="27" name="Прямая со стрелкой 26"/>
          <p:cNvCxnSpPr>
            <a:stCxn id="24" idx="2"/>
            <a:endCxn id="25" idx="0"/>
          </p:cNvCxnSpPr>
          <p:nvPr/>
        </p:nvCxnSpPr>
        <p:spPr>
          <a:xfrm>
            <a:off x="4607051" y="5383812"/>
            <a:ext cx="953" cy="229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84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27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Укрепление общественного здоровья – одно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из </a:t>
            </a:r>
            <a:r>
              <a:rPr lang="ru-RU" sz="2800" dirty="0"/>
              <a:t>главных условий сохранения нации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47664" y="1183969"/>
            <a:ext cx="7433856" cy="8768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Минздравом в 2022 году пересмотрены подходы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к </a:t>
            </a:r>
            <a:r>
              <a:rPr lang="ru-RU" sz="2000" b="1" dirty="0"/>
              <a:t>проведению диспансеризации населения 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34906"/>
            <a:ext cx="1175006" cy="1175006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1115616" y="2186578"/>
            <a:ext cx="7433856" cy="8768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Медицинская профилактика – ключевой элемент сохранения и укрепления здоровья населения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0510" y="3233391"/>
            <a:ext cx="2808312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СТРАНЕ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332" y="3211391"/>
            <a:ext cx="2952327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ВИТЕБСКАЯ ОБЛАСТЬ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1507" y="3674956"/>
            <a:ext cx="2846318" cy="306641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Для обеспечения физкультурно-оздоровительной работы с населением </a:t>
            </a:r>
            <a:r>
              <a:rPr lang="ru-RU" sz="1400" b="1" dirty="0" smtClean="0"/>
              <a:t>функционирует</a:t>
            </a:r>
            <a:endParaRPr lang="ru-RU" sz="1400" b="1" dirty="0"/>
          </a:p>
          <a:p>
            <a:pPr algn="ctr"/>
            <a:r>
              <a:rPr lang="ru-RU" sz="1400" b="1" dirty="0"/>
              <a:t>144 городских, районных физкультурно-оздоровительных, спортивных центра, физкультурно-спортивных клуба, в которых создано более</a:t>
            </a:r>
          </a:p>
          <a:p>
            <a:pPr algn="ctr"/>
            <a:r>
              <a:rPr lang="ru-RU" sz="1400" b="1" dirty="0"/>
              <a:t>2,7 тыс. спортивных групп и секций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56918" y="3691756"/>
            <a:ext cx="2926741" cy="283626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Для обеспечения физкультурно-оздоровительной работы с населением функционирует</a:t>
            </a:r>
          </a:p>
          <a:p>
            <a:pPr algn="ctr"/>
            <a:r>
              <a:rPr lang="ru-RU" sz="1400" b="1" dirty="0"/>
              <a:t>23 </a:t>
            </a:r>
            <a:r>
              <a:rPr lang="ru-RU" sz="1400" b="1" dirty="0"/>
              <a:t>городских, районных физкультурно-оздоровительных, спортивных центра, физкультурно-спортивных клуба в них создано 536 спортивных групп и секций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9892" y="3189187"/>
            <a:ext cx="2699792" cy="360040"/>
          </a:xfrm>
          <a:prstGeom prst="roundRect">
            <a:avLst>
              <a:gd name="adj" fmla="val 0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ЛЕПЕЛЬСКИЙ РАЙОН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7259" y="3674956"/>
            <a:ext cx="2926741" cy="259228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Функционирует ГУ «</a:t>
            </a:r>
            <a:r>
              <a:rPr lang="ru-RU" sz="1400" b="1" dirty="0" err="1" smtClean="0"/>
              <a:t>Лепельский</a:t>
            </a:r>
            <a:r>
              <a:rPr lang="ru-RU" sz="1400" b="1" dirty="0" smtClean="0"/>
              <a:t> районный физкультурно-оздоровительный центр», в нем создано 30 спортивных групп и секций на 330 человек.</a:t>
            </a:r>
          </a:p>
          <a:p>
            <a:pPr algn="ctr"/>
            <a:r>
              <a:rPr lang="ru-RU" sz="1400" b="1" dirty="0" smtClean="0"/>
              <a:t>Заключены договора для оказания услуг игрового зала с 7 организациями Лепельского района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566158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28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Развитие интеллектуального и духовно-нравственного потенциала белорусского общества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196752"/>
            <a:ext cx="8730000" cy="8768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Республике Беларусь образование обеспечивается на всех уровнях (основном, специальном и дополнительном) и является приоритетным направлением государственной политики.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1222" y="2276872"/>
            <a:ext cx="241455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2268446"/>
            <a:ext cx="3045595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ВИТЕБСКАЯ ОБЛАСТЬ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6371" y="2865550"/>
            <a:ext cx="2459406" cy="30837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функционируют свыше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7 </a:t>
            </a:r>
            <a:r>
              <a:rPr lang="ru-RU" sz="1400" b="1" dirty="0"/>
              <a:t>тыс. учреждений образования, в которых обучаются и воспитываются около 1,7 млн чел. Обучение и воспитание обеспечивают около 422 тыс. работников системы образования</a:t>
            </a:r>
            <a:endParaRPr lang="ru-RU" sz="16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15817" y="2826858"/>
            <a:ext cx="2736304" cy="312242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функционируют 832 учреждения образования, в которых обучаются и воспитываются свыше 17 </a:t>
            </a:r>
            <a:r>
              <a:rPr lang="ru-RU" sz="1400" b="1" dirty="0" err="1" smtClean="0"/>
              <a:t>тыс</a:t>
            </a:r>
            <a:r>
              <a:rPr lang="ru-RU" sz="1400" b="1" dirty="0" smtClean="0"/>
              <a:t> чел.</a:t>
            </a:r>
            <a:endParaRPr lang="ru-RU" sz="16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6093296"/>
            <a:ext cx="8730000" cy="6608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уровень грамотности </a:t>
            </a:r>
            <a:r>
              <a:rPr lang="ru-RU" sz="1600" b="1" dirty="0"/>
              <a:t>взрослого населения составляет 99,7%, охват базового, общим средним и профессиональным образованием занятого населения – 98%.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35925" y="2276872"/>
            <a:ext cx="3045595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ЛЕПЕЛЬСКИЙ РАЙОН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12160" y="2865549"/>
            <a:ext cx="2880320" cy="308372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функционируют </a:t>
            </a:r>
            <a:r>
              <a:rPr lang="ru-RU" sz="1400" b="1" dirty="0" smtClean="0"/>
              <a:t>31 учреждение образования (1 гимназия, 6 средни</a:t>
            </a:r>
            <a:r>
              <a:rPr lang="ru-RU" sz="1400" b="1" dirty="0" smtClean="0"/>
              <a:t>х школ, 4 базовые школы, 2 начальные школы, 15 детских садов, центр детей и молодежи, центр коррекционно-развивающего обучения и реабилитации, социально-педагогический центр). О</a:t>
            </a:r>
            <a:r>
              <a:rPr lang="ru-RU" sz="1400" b="1" dirty="0" smtClean="0"/>
              <a:t>бучаются </a:t>
            </a:r>
            <a:r>
              <a:rPr lang="ru-RU" sz="1400" b="1" dirty="0"/>
              <a:t>и воспитываются свыше </a:t>
            </a:r>
            <a:r>
              <a:rPr lang="ru-RU" sz="1400" b="1" dirty="0" smtClean="0"/>
              <a:t>4,4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тыс</a:t>
            </a:r>
            <a:r>
              <a:rPr lang="ru-RU" sz="1400" b="1" dirty="0" smtClean="0"/>
              <a:t> чел.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849945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29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Развитие интеллектуального и духовно-нравственного потенциала белорусского общества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3192" y="1196752"/>
            <a:ext cx="8858328" cy="8768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специальные фонды Президента Республики Беларусь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по </a:t>
            </a:r>
            <a:r>
              <a:rPr lang="ru-RU" sz="2000" b="1" dirty="0"/>
              <a:t>поддержке талантливой молодежи, социальной поддержке одаренных учащихся и студентов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3192" y="2276872"/>
            <a:ext cx="4265504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спецфонд</a:t>
            </a:r>
            <a:r>
              <a:rPr lang="ru-RU" sz="2000" b="1" dirty="0" smtClean="0"/>
              <a:t> </a:t>
            </a:r>
            <a:r>
              <a:rPr lang="ru-RU" sz="2000" b="1" dirty="0"/>
              <a:t>по поддержке талантливой молодежи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48735" y="2276872"/>
            <a:ext cx="4248473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фонд социальной поддержке одаренных учащихся и студентов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3192" y="3416216"/>
            <a:ext cx="4265504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4518 граждан 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359 </a:t>
            </a:r>
            <a:r>
              <a:rPr lang="ru-RU" sz="2000" b="1" dirty="0"/>
              <a:t>коллективов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53081" y="3416216"/>
            <a:ext cx="4248473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41 943 учащихся и студента,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4 </a:t>
            </a:r>
            <a:r>
              <a:rPr lang="ru-RU" sz="2000" b="1" dirty="0"/>
              <a:t>066 педагогических и научных работников</a:t>
            </a:r>
          </a:p>
        </p:txBody>
      </p:sp>
      <p:cxnSp>
        <p:nvCxnSpPr>
          <p:cNvPr id="3" name="Прямая со стрелкой 2"/>
          <p:cNvCxnSpPr>
            <a:stCxn id="10" idx="2"/>
            <a:endCxn id="16" idx="0"/>
          </p:cNvCxnSpPr>
          <p:nvPr/>
        </p:nvCxnSpPr>
        <p:spPr>
          <a:xfrm>
            <a:off x="2255944" y="3212976"/>
            <a:ext cx="0" cy="203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72971" y="3207010"/>
            <a:ext cx="0" cy="203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26748" y="4725144"/>
            <a:ext cx="8870459" cy="191911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«Школа – это храм, и в этом весь сакральный смысл образовательного процесса».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/>
              <a:t>должен быть железный порядок и дисциплина как в организации образовательного процесса, так и в материальном плане… Школа закладывает фундамент будущего не просто гражданина – человека».</a:t>
            </a:r>
          </a:p>
        </p:txBody>
      </p:sp>
    </p:spTree>
    <p:extLst>
      <p:ext uri="{BB962C8B-B14F-4D97-AF65-F5344CB8AC3E}">
        <p14:creationId xmlns:p14="http://schemas.microsoft.com/office/powerpoint/2010/main" val="2261285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ru-RU" sz="3200" dirty="0"/>
              <a:t>Глобальные вызовы и новые реалии мирового развития в социальной сфере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</a:t>
            </a:fld>
            <a:endParaRPr lang="en-US" altLang="ru-RU" sz="1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340768"/>
            <a:ext cx="836327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Реальной угрозой является нарастание демографического дисбаланса и усиление общемирового тренда старения населения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10180"/>
            <a:ext cx="1862336" cy="1862336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2483768" y="2344344"/>
            <a:ext cx="620303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апрель 2023 г</a:t>
            </a:r>
            <a:r>
              <a:rPr lang="ru-RU" b="1" dirty="0"/>
              <a:t>. человечество достигло численности в 8 </a:t>
            </a:r>
            <a:r>
              <a:rPr lang="ru-RU" b="1" dirty="0" smtClean="0"/>
              <a:t>млрд чел.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83768" y="3239364"/>
            <a:ext cx="620303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2050 г</a:t>
            </a:r>
            <a:r>
              <a:rPr lang="ru-RU" b="1" dirty="0"/>
              <a:t>. на Земле будут жить 9,7 млрд чел.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98640" y="4110368"/>
            <a:ext cx="620303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 2070 г</a:t>
            </a:r>
            <a:r>
              <a:rPr lang="ru-RU" b="1" dirty="0"/>
              <a:t>. </a:t>
            </a:r>
            <a:r>
              <a:rPr lang="ru-RU" b="1" dirty="0" smtClean="0"/>
              <a:t>кол-во населения начнет падать 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2768" y="5043308"/>
            <a:ext cx="620303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Негативный демографический тренд – уменьшение количества детей в семье.</a:t>
            </a:r>
          </a:p>
        </p:txBody>
      </p:sp>
    </p:spTree>
    <p:extLst>
      <p:ext uri="{BB962C8B-B14F-4D97-AF65-F5344CB8AC3E}">
        <p14:creationId xmlns:p14="http://schemas.microsoft.com/office/powerpoint/2010/main" val="3255802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59BF19B4-29E6-49A8-B53C-B798EE16895C}" type="slidenum">
              <a:rPr altLang="ru-RU" b="1" lang="en-US" smtClean="0" sz="1800"/>
              <a:pPr/>
              <a:t>30</a:t>
            </a:fld>
            <a:endParaRPr altLang="ru-RU" b="1" dirty="0" lang="en-US" sz="18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algn="ctr" dir="3378596" dist="45791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ctr" eaLnBrk="1" fontAlgn="base" hangingPunct="1" rtl="0">
              <a:spcBef>
                <a:spcPct val="0"/>
              </a:spcBef>
              <a:spcAft>
                <a:spcPct val="0"/>
              </a:spcAft>
              <a:defRPr b="1" i="1" kern="120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2pPr>
            <a:lvl3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3pPr>
            <a:lvl4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4pPr>
            <a:lvl5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5pPr>
            <a:lvl6pPr algn="ctr" eaLnBrk="1" fontAlgn="base" hangingPunct="1" marL="4572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6pPr>
            <a:lvl7pPr algn="ctr" eaLnBrk="1" fontAlgn="base" hangingPunct="1" marL="9144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7pPr>
            <a:lvl8pPr algn="ctr" eaLnBrk="1" fontAlgn="base" hangingPunct="1" marL="13716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8pPr>
            <a:lvl9pPr algn="ctr" eaLnBrk="1" fontAlgn="base" hangingPunct="1" marL="18288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9pPr>
          </a:lstStyle>
          <a:p>
            <a:r>
              <a:rPr dirty="0" lang="ru-RU" sz="280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3192" y="1196752"/>
            <a:ext cx="8858328" cy="7200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332" y="2132856"/>
            <a:ext cx="8858328" cy="7200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В рейтинге уровня преступности (</a:t>
            </a:r>
            <a:r>
              <a:rPr b="1" dirty="0" err="1" lang="ru-RU" sz="2000"/>
              <a:t>Crime</a:t>
            </a:r>
            <a:r>
              <a:rPr b="1" dirty="0" lang="ru-RU" sz="2000"/>
              <a:t> </a:t>
            </a:r>
            <a:r>
              <a:rPr b="1" dirty="0" err="1" lang="ru-RU" sz="2000"/>
              <a:t>Index</a:t>
            </a:r>
            <a:r>
              <a:rPr b="1" dirty="0" lang="ru-RU" sz="2000"/>
              <a:t> </a:t>
            </a:r>
            <a:r>
              <a:rPr b="1" dirty="0" err="1" lang="ru-RU" sz="2000"/>
              <a:t>by</a:t>
            </a:r>
            <a:r>
              <a:rPr b="1" dirty="0" lang="ru-RU" sz="2000"/>
              <a:t> </a:t>
            </a:r>
            <a:r>
              <a:rPr b="1" dirty="0" err="1" lang="ru-RU" sz="2000"/>
              <a:t>Country</a:t>
            </a:r>
            <a:r>
              <a:rPr b="1" dirty="0" lang="ru-RU" sz="2000"/>
              <a:t>) по итогам 2022 года Беларусь занимает 34 место среди 142 стран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3" y="3068961"/>
            <a:ext cx="1513347" cy="9491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" r="240" t="117"/>
          <a:stretch/>
        </p:blipFill>
        <p:spPr>
          <a:xfrm>
            <a:off x="1907704" y="3054269"/>
            <a:ext cx="1529165" cy="9638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893" y="3054269"/>
            <a:ext cx="1507466" cy="9548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" r="106" t="227"/>
          <a:stretch/>
        </p:blipFill>
        <p:spPr>
          <a:xfrm>
            <a:off x="5376383" y="3054269"/>
            <a:ext cx="1538756" cy="9548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131163" y="3085182"/>
            <a:ext cx="1596471" cy="932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8668" y="4099116"/>
            <a:ext cx="1568488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600"/>
              <a:t>Франция - 36</a:t>
            </a:r>
            <a:endParaRPr dirty="0" lang="ru-RU" sz="1600"/>
          </a:p>
        </p:txBody>
      </p:sp>
      <p:sp>
        <p:nvSpPr>
          <p:cNvPr id="21" name="TextBox 20"/>
          <p:cNvSpPr txBox="1"/>
          <p:nvPr/>
        </p:nvSpPr>
        <p:spPr>
          <a:xfrm>
            <a:off x="1868381" y="4099116"/>
            <a:ext cx="1568488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600"/>
              <a:t>Казахстан - 48</a:t>
            </a:r>
            <a:endParaRPr dirty="0" lang="ru-RU" sz="1600"/>
          </a:p>
        </p:txBody>
      </p:sp>
      <p:sp>
        <p:nvSpPr>
          <p:cNvPr id="22" name="TextBox 21"/>
          <p:cNvSpPr txBox="1"/>
          <p:nvPr/>
        </p:nvSpPr>
        <p:spPr>
          <a:xfrm>
            <a:off x="3764216" y="4099116"/>
            <a:ext cx="1284819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600"/>
              <a:t>США - 55</a:t>
            </a:r>
            <a:endParaRPr dirty="0" lang="ru-RU" sz="1600"/>
          </a:p>
        </p:txBody>
      </p:sp>
      <p:sp>
        <p:nvSpPr>
          <p:cNvPr id="23" name="TextBox 22"/>
          <p:cNvSpPr txBox="1"/>
          <p:nvPr/>
        </p:nvSpPr>
        <p:spPr>
          <a:xfrm>
            <a:off x="5376382" y="4099116"/>
            <a:ext cx="1568488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600"/>
              <a:t>Швеция - 58</a:t>
            </a:r>
            <a:endParaRPr dirty="0" lang="ru-RU" sz="1600"/>
          </a:p>
        </p:txBody>
      </p:sp>
      <p:sp>
        <p:nvSpPr>
          <p:cNvPr id="24" name="TextBox 23"/>
          <p:cNvSpPr txBox="1"/>
          <p:nvPr/>
        </p:nvSpPr>
        <p:spPr>
          <a:xfrm>
            <a:off x="6944870" y="4099116"/>
            <a:ext cx="2199129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600"/>
              <a:t>Великобритания - 65</a:t>
            </a:r>
            <a:endParaRPr dirty="0" lang="ru-RU" sz="160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23192" y="4518646"/>
            <a:ext cx="8858328" cy="99858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000"/>
              <a:t>По информации МВД, в стране за 2021 – первую половину 2023 г. наблюдается положительная динамика преступности </a:t>
            </a:r>
            <a:r>
              <a:rPr b="1" dirty="0" lang="ru-RU" smtClean="0" sz="2000"/>
              <a:t/>
            </a:r>
            <a:br>
              <a:rPr b="1" dirty="0" lang="ru-RU" smtClean="0" sz="2000"/>
            </a:br>
            <a:r>
              <a:rPr b="1" dirty="0" lang="ru-RU" smtClean="0" sz="2000"/>
              <a:t>и </a:t>
            </a:r>
            <a:r>
              <a:rPr b="1" dirty="0" lang="ru-RU" sz="2000"/>
              <a:t>криминализации общества.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23192" y="5636095"/>
            <a:ext cx="8858328" cy="99858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/>
              <a:t>Общее число зарегистрированных в первом полугодии 2023 г. преступлений отмечается ниже уровня аналогичного периода прошлого года (далее – АППГ) </a:t>
            </a:r>
            <a:r>
              <a:rPr b="1" dirty="0" lang="ru-RU" smtClean="0"/>
              <a:t>на </a:t>
            </a:r>
            <a:r>
              <a:rPr b="1" dirty="0" lang="ru-RU" u="sng"/>
              <a:t>2,7</a:t>
            </a:r>
            <a:r>
              <a:rPr b="1" dirty="0" lang="ru-RU"/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748136638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31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3192" y="1196752"/>
            <a:ext cx="8858328" cy="108012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 информации УВД, в Витебской области по итогам девяти месяцев 2023 г. наблюдается положительная динамика снижения преступлений, регистрируемых по линии уголовного розыска.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6460" y="2418754"/>
            <a:ext cx="4265504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СНИЗИЛОСЬ КОЛИЧЕСТВО</a:t>
            </a:r>
            <a:endParaRPr lang="ru-RU" sz="2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496" y="3189503"/>
            <a:ext cx="266429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Убийств</a:t>
            </a:r>
            <a:endParaRPr lang="ru-RU" sz="20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59832" y="3189503"/>
            <a:ext cx="362527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-</a:t>
            </a:r>
            <a:r>
              <a:rPr lang="ru-RU" sz="2000" b="1" dirty="0"/>
              <a:t>17,6%; с 34 до 28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496" y="3993078"/>
            <a:ext cx="266429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Причинение тяжких телесных</a:t>
            </a:r>
            <a:endParaRPr lang="ru-RU" sz="20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059832" y="3993078"/>
            <a:ext cx="362527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-</a:t>
            </a:r>
            <a:r>
              <a:rPr lang="ru-RU" sz="2000" b="1" dirty="0"/>
              <a:t>41,8%; с 67 до 39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888" y="4763827"/>
            <a:ext cx="266429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грабежей</a:t>
            </a:r>
            <a:endParaRPr lang="ru-RU" sz="20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55224" y="4763827"/>
            <a:ext cx="362527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-</a:t>
            </a:r>
            <a:r>
              <a:rPr lang="ru-RU" sz="2000" b="1" dirty="0"/>
              <a:t>27,3%; с 99 до 72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2352" y="5534576"/>
            <a:ext cx="266429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краж</a:t>
            </a:r>
            <a:endParaRPr lang="ru-RU" sz="20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66688" y="5534576"/>
            <a:ext cx="362527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-</a:t>
            </a:r>
            <a:r>
              <a:rPr lang="ru-RU" sz="2000" b="1" dirty="0"/>
              <a:t>24,1%; с 2165 до 1644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352" y="6215189"/>
            <a:ext cx="266429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Угонов автотранспорта</a:t>
            </a:r>
            <a:endParaRPr lang="ru-RU" sz="2000" b="1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066688" y="6215189"/>
            <a:ext cx="3625276" cy="57559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-</a:t>
            </a:r>
            <a:r>
              <a:rPr lang="ru-RU" sz="2000" b="1" dirty="0"/>
              <a:t>20,4%; с 49 до 39</a:t>
            </a:r>
          </a:p>
        </p:txBody>
      </p:sp>
      <p:cxnSp>
        <p:nvCxnSpPr>
          <p:cNvPr id="10" name="Прямая со стрелкой 9"/>
          <p:cNvCxnSpPr>
            <a:stCxn id="18" idx="2"/>
            <a:endCxn id="19" idx="0"/>
          </p:cNvCxnSpPr>
          <p:nvPr/>
        </p:nvCxnSpPr>
        <p:spPr>
          <a:xfrm flipH="1">
            <a:off x="1367644" y="2994352"/>
            <a:ext cx="3191568" cy="195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9" idx="3"/>
            <a:endCxn id="20" idx="1"/>
          </p:cNvCxnSpPr>
          <p:nvPr/>
        </p:nvCxnSpPr>
        <p:spPr>
          <a:xfrm>
            <a:off x="2699792" y="347730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706648" y="4280877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695184" y="505162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706648" y="5822375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706648" y="6502988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493" y="3092863"/>
            <a:ext cx="2043027" cy="312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96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32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3192" y="1196752"/>
            <a:ext cx="8858328" cy="100811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 итогам первого полугодия 2023 г. оперативная обстановка в подростковой среде характеризуется поступательным снижением числа совершенных преступлений.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488" y="2367211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57031" y="2367211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488" y="2955889"/>
            <a:ext cx="4265504" cy="41943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уменьшилось на 8,2%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57031" y="2924944"/>
            <a:ext cx="4248473" cy="41943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увеличилось на 0,9%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820" y="3556544"/>
            <a:ext cx="8893684" cy="5698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наркомания и незаконный оборот наркотиков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820" y="4330408"/>
            <a:ext cx="8893684" cy="2228205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2022 году зарегистрировано 600 фактов передозировки наркотиков </a:t>
            </a:r>
            <a:r>
              <a:rPr lang="ru-RU" sz="2000" b="1" dirty="0" smtClean="0"/>
              <a:t> (</a:t>
            </a:r>
            <a:r>
              <a:rPr lang="ru-RU" sz="2000" b="1" dirty="0"/>
              <a:t>19 допущено несовершеннолетними), в результате отравления наркотиками погибло 73 человека (63 мужчины 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10 </a:t>
            </a:r>
            <a:r>
              <a:rPr lang="ru-RU" sz="2000" b="1" dirty="0"/>
              <a:t>женщин).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За </a:t>
            </a:r>
            <a:r>
              <a:rPr lang="ru-RU" sz="2000" b="1" dirty="0"/>
              <a:t>6 месяцев 2023 г. – 270 фактов передозировки (1 допущена несовершеннолетними), погибло 34 человека (30 мужчин и 4 женщины).</a:t>
            </a:r>
          </a:p>
        </p:txBody>
      </p:sp>
    </p:spTree>
    <p:extLst>
      <p:ext uri="{BB962C8B-B14F-4D97-AF65-F5344CB8AC3E}">
        <p14:creationId xmlns:p14="http://schemas.microsoft.com/office/powerpoint/2010/main" val="2805354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33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3192" y="1196752"/>
            <a:ext cx="8858328" cy="72008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Витебской области в направление борьбы с </a:t>
            </a:r>
            <a:r>
              <a:rPr lang="ru-RU" sz="2000" b="1" dirty="0" err="1" smtClean="0"/>
              <a:t>наркопотреблением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наркораспространением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192" y="2108218"/>
            <a:ext cx="4016760" cy="129614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увеличение количества выявленных уголовно наказуемых деяний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со 153 до 166)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54488" y="2108218"/>
            <a:ext cx="4016760" cy="129614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увеличение количества задержанных лиц (с 67 до 77</a:t>
            </a:r>
            <a:r>
              <a:rPr lang="ru-RU" sz="2000" b="1" dirty="0" smtClean="0"/>
              <a:t>), связанных со сбытом 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3192" y="3567148"/>
            <a:ext cx="4016760" cy="15841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увеличилась масса изъятых из незаконного оборота наркотических средств, психотропных веществ и их аналогов (с 24,1 до 88,4 кг)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54488" y="3567148"/>
            <a:ext cx="4016760" cy="266429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на учете в органах здравоохранения области состоит 865 наркозависимых лица, из которых 435 лиц состоят на диспансерном учёте и имеют синдром зависимости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3192" y="5275270"/>
            <a:ext cx="4016760" cy="15841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снизилось количество отравлений наркотическими средствами и психотропными веществами </a:t>
            </a:r>
          </a:p>
          <a:p>
            <a:pPr algn="ctr"/>
            <a:r>
              <a:rPr lang="ru-RU" sz="2000" b="1" dirty="0"/>
              <a:t>(с 46 до 25)</a:t>
            </a:r>
          </a:p>
        </p:txBody>
      </p:sp>
    </p:spTree>
    <p:extLst>
      <p:ext uri="{BB962C8B-B14F-4D97-AF65-F5344CB8AC3E}">
        <p14:creationId xmlns:p14="http://schemas.microsoft.com/office/powerpoint/2010/main" val="464501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34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332" y="1125438"/>
            <a:ext cx="8858328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 подсчетам экспертов, потребитель наркотиков в течение своей жизни вовлекает в употребление наркотических средств и психотропных веществ от 5 до 17 человек.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04" y="2204864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9947" y="2204864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092" y="2708226"/>
            <a:ext cx="4257816" cy="36010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2022 году 109 несовершеннолетних лиц совершили </a:t>
            </a:r>
          </a:p>
          <a:p>
            <a:pPr algn="ctr"/>
            <a:r>
              <a:rPr lang="ru-RU" sz="2000" b="1" dirty="0"/>
              <a:t>141 преступление в сфере незаконного оборота наркотиков. </a:t>
            </a:r>
          </a:p>
          <a:p>
            <a:pPr algn="ctr"/>
            <a:r>
              <a:rPr lang="ru-RU" sz="2000" b="1" dirty="0"/>
              <a:t>За 6 месяцев 2023 г. </a:t>
            </a:r>
          </a:p>
          <a:p>
            <a:pPr algn="ctr"/>
            <a:r>
              <a:rPr lang="ru-RU" sz="2000" b="1" dirty="0" smtClean="0"/>
              <a:t>40 </a:t>
            </a:r>
            <a:r>
              <a:rPr lang="ru-RU" sz="2000" b="1" dirty="0"/>
              <a:t>несовершеннолетних лиц совершили </a:t>
            </a:r>
          </a:p>
          <a:p>
            <a:pPr algn="ctr"/>
            <a:r>
              <a:rPr lang="ru-RU" sz="2000" b="1" dirty="0"/>
              <a:t>33 преступления.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5275" y="2708226"/>
            <a:ext cx="4257816" cy="360109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2022 году </a:t>
            </a:r>
            <a:r>
              <a:rPr lang="ru-RU" sz="2000" b="1" dirty="0" smtClean="0"/>
              <a:t>11 </a:t>
            </a:r>
            <a:r>
              <a:rPr lang="ru-RU" sz="2000" b="1" dirty="0"/>
              <a:t>несовершеннолетних лиц совершили 11 </a:t>
            </a:r>
            <a:r>
              <a:rPr lang="ru-RU" sz="2000" b="1" dirty="0" smtClean="0"/>
              <a:t>преступлений</a:t>
            </a:r>
            <a:r>
              <a:rPr lang="ru-RU" sz="2000" b="1" dirty="0"/>
              <a:t> в сфере незаконного оборота наркотиков</a:t>
            </a:r>
            <a:r>
              <a:rPr lang="ru-RU" sz="2000" b="1" dirty="0" smtClean="0"/>
              <a:t>. </a:t>
            </a:r>
          </a:p>
          <a:p>
            <a:pPr algn="ctr"/>
            <a:r>
              <a:rPr lang="ru-RU" sz="2000" b="1" dirty="0" smtClean="0"/>
              <a:t>В </a:t>
            </a:r>
            <a:r>
              <a:rPr lang="ru-RU" sz="2000" b="1" dirty="0"/>
              <a:t>январе-сентябре 2023 года выявлено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6 </a:t>
            </a:r>
            <a:r>
              <a:rPr lang="ru-RU" sz="2000" b="1" dirty="0"/>
              <a:t>несовершеннолетних, совершивших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4 преступления.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58300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35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332" y="1125438"/>
            <a:ext cx="8858328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проводится работа по вовлечению лиц, страдающих алкоголизмом, наркоманией, </a:t>
            </a:r>
            <a:r>
              <a:rPr lang="ru-RU" sz="2000" b="1" dirty="0" smtClean="0"/>
              <a:t>токсикоманией в </a:t>
            </a:r>
            <a:r>
              <a:rPr lang="ru-RU" sz="2000" b="1" dirty="0"/>
              <a:t>общественную </a:t>
            </a:r>
            <a:r>
              <a:rPr lang="ru-RU" sz="2000" b="1" dirty="0" smtClean="0"/>
              <a:t>жизнь 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04" y="2204864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9947" y="2204864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092" y="2708225"/>
            <a:ext cx="4257816" cy="401324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 6 </a:t>
            </a:r>
            <a:r>
              <a:rPr lang="ru-RU" sz="2000" b="1" dirty="0"/>
              <a:t>месяцев 2023 года количество преступлений, совершенных лицами в состоянии алкогольного опьянения, уменьшилось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(-</a:t>
            </a:r>
            <a:r>
              <a:rPr lang="ru-RU" sz="2000" b="1" dirty="0"/>
              <a:t>8,0%; с 7 723 до 7 103). Также снизился на 0,9% (с 31,5% до 30,6%) удельный вес преступлений, совершенных лицами в состоянии алкогольного опьянения, от их общего числа.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0604" y="2708224"/>
            <a:ext cx="4257816" cy="401324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количество преступлений, совершенных лицами в состоянии алкогольного опьянения, уменьшилось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(-</a:t>
            </a:r>
            <a:r>
              <a:rPr lang="ru-RU" sz="2000" b="1" dirty="0"/>
              <a:t>12,7%; с 1 453 до 1 269). Также снизился на 1,7%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с 35,3% до 33,6%) удельный вес преступлений, совершенных лицами в состоянии алкогольного опьянения, от их общего числа. </a:t>
            </a:r>
          </a:p>
        </p:txBody>
      </p:sp>
    </p:spTree>
    <p:extLst>
      <p:ext uri="{BB962C8B-B14F-4D97-AF65-F5344CB8AC3E}">
        <p14:creationId xmlns:p14="http://schemas.microsoft.com/office/powerpoint/2010/main" val="3989845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36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332" y="1125438"/>
            <a:ext cx="8858328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Одним из основных национальных интересов в социальной сфере является минимизация уровня коррупции.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04" y="2204864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9947" y="2204864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092" y="2708225"/>
            <a:ext cx="4257816" cy="401324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2022 году в республике зарегистрировано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 </a:t>
            </a:r>
            <a:r>
              <a:rPr lang="ru-RU" b="1" dirty="0"/>
              <a:t>328 уголовных дел о коррупционных преступлениях, что на 26,6% больше, чем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2021 году (1 049).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первом полугодии 2023 г. зарегистрировано 638 уголовных дел </a:t>
            </a:r>
            <a:r>
              <a:rPr lang="ru-RU" b="1" dirty="0" smtClean="0"/>
              <a:t>о </a:t>
            </a:r>
            <a:r>
              <a:rPr lang="ru-RU" b="1" dirty="0"/>
              <a:t>коррупционных преступлениях, что составило 1,5% от общего числа возбужденных уголовных дел о всех преступлениях (41 208).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60604" y="2708224"/>
            <a:ext cx="4257816" cy="401324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январе-сентябре 2023 года </a:t>
            </a:r>
            <a:r>
              <a:rPr lang="ru-RU" b="1" dirty="0" smtClean="0"/>
              <a:t>количество </a:t>
            </a:r>
            <a:r>
              <a:rPr lang="ru-RU" b="1" dirty="0"/>
              <a:t>уголовных дел, возбужденных по коррупционным составам увеличилось на 5,7%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с 88 до 93), аналогичная тенденция отмечалась и по итогам 2022 года (со 110 до 112).</a:t>
            </a:r>
          </a:p>
          <a:p>
            <a:pPr algn="ctr"/>
            <a:r>
              <a:rPr lang="ru-RU" b="1" dirty="0"/>
              <a:t>Коррупционные преступления в январе-сентябре </a:t>
            </a:r>
            <a:r>
              <a:rPr lang="ru-RU" b="1" dirty="0" err="1"/>
              <a:t>т.г</a:t>
            </a:r>
            <a:r>
              <a:rPr lang="ru-RU" b="1" dirty="0"/>
              <a:t>. составили 1,3% от числа зарегистрированных на территории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50735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37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332" y="1125438"/>
            <a:ext cx="8858328" cy="15827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 структуре коррупционной преступности традиционно преобладают взяточничество, хищение путем злоупотребления служебными полномочиями, злоупотребление властью или служебными полномочиями, превышение власти или служебных полномочий.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6904" y="2780928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187" y="2780462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332" y="3237646"/>
            <a:ext cx="4257816" cy="3620353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2021–2022 годах и первом полугодии 2023 г. расследовано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 </a:t>
            </a:r>
            <a:r>
              <a:rPr lang="ru-RU" b="1" dirty="0"/>
              <a:t>370 уголовных дел о коррупционных преступлениях </a:t>
            </a:r>
            <a:r>
              <a:rPr lang="ru-RU" b="1" dirty="0" smtClean="0"/>
              <a:t>2021 </a:t>
            </a:r>
            <a:r>
              <a:rPr lang="ru-RU" b="1" dirty="0"/>
              <a:t>год – 1 285 дел, </a:t>
            </a:r>
            <a:endParaRPr lang="ru-RU" b="1" dirty="0" smtClean="0"/>
          </a:p>
          <a:p>
            <a:pPr algn="ctr"/>
            <a:r>
              <a:rPr lang="ru-RU" b="1" dirty="0" smtClean="0"/>
              <a:t>2022 </a:t>
            </a:r>
            <a:r>
              <a:rPr lang="ru-RU" b="1" dirty="0"/>
              <a:t>год – </a:t>
            </a:r>
            <a:r>
              <a:rPr lang="ru-RU" b="1" dirty="0" smtClean="0"/>
              <a:t>1 </a:t>
            </a:r>
            <a:r>
              <a:rPr lang="ru-RU" b="1" dirty="0"/>
              <a:t>710, первое полугодие текущего года – </a:t>
            </a:r>
            <a:r>
              <a:rPr lang="ru-RU" b="1" dirty="0" smtClean="0"/>
              <a:t>375.</a:t>
            </a:r>
          </a:p>
          <a:p>
            <a:pPr algn="ctr"/>
            <a:r>
              <a:rPr lang="ru-RU" b="1" dirty="0"/>
              <a:t>Сумма причиненного совершением коррупционных преступлений ущерба (вреда) </a:t>
            </a:r>
            <a:r>
              <a:rPr lang="ru-RU" b="1" dirty="0" smtClean="0"/>
              <a:t>составила </a:t>
            </a:r>
            <a:r>
              <a:rPr lang="ru-RU" b="1" dirty="0"/>
              <a:t>49,6 млн рублей.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67555" y="3237646"/>
            <a:ext cx="4329987" cy="362035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 итогам января-сентября 2023 г. расследовано 238 уголовных дел экономической направленности.</a:t>
            </a:r>
          </a:p>
          <a:p>
            <a:pPr algn="ctr"/>
            <a:r>
              <a:rPr lang="ru-RU" b="1" dirty="0"/>
              <a:t>Сумма причиненного совершением коррупционных преступлений ущерба (вреда)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 </a:t>
            </a:r>
            <a:r>
              <a:rPr lang="ru-RU" b="1" dirty="0"/>
              <a:t>оконченным составила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717,8 </a:t>
            </a:r>
            <a:r>
              <a:rPr lang="ru-RU" b="1" dirty="0"/>
              <a:t>тыс. рублей. </a:t>
            </a:r>
          </a:p>
        </p:txBody>
      </p:sp>
    </p:spTree>
    <p:extLst>
      <p:ext uri="{BB962C8B-B14F-4D97-AF65-F5344CB8AC3E}">
        <p14:creationId xmlns:p14="http://schemas.microsoft.com/office/powerpoint/2010/main" val="2678975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38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800" dirty="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332" y="1125438"/>
            <a:ext cx="8858328" cy="100741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наблюдется </a:t>
            </a:r>
            <a:r>
              <a:rPr lang="ru-RU" sz="2000" b="1" dirty="0"/>
              <a:t>рост количества регистрируемых преступлений, совершаемых с использованием информационно-коммуникационных </a:t>
            </a:r>
            <a:r>
              <a:rPr lang="ru-RU" sz="2000" b="1" dirty="0" smtClean="0"/>
              <a:t>технологий (ИКТ)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420" y="2230839"/>
            <a:ext cx="4265504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 СТРАНЕ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0703" y="2230373"/>
            <a:ext cx="4248473" cy="3600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ВИТЕБСКАЯ ОБЛАСТЬ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1708" y="2839503"/>
            <a:ext cx="4257816" cy="267772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феврале–марте 2023 г</a:t>
            </a:r>
            <a:r>
              <a:rPr lang="ru-RU" b="1" dirty="0" smtClean="0"/>
              <a:t>. произошел </a:t>
            </a:r>
            <a:r>
              <a:rPr lang="ru-RU" b="1" dirty="0"/>
              <a:t>рост преступлений, совершенных с использованием ИКТ (на 29,4%).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06673" y="2839502"/>
            <a:ext cx="4329987" cy="267773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 итогам января-сентября </a:t>
            </a:r>
            <a:r>
              <a:rPr lang="ru-RU" b="1" dirty="0" err="1"/>
              <a:t>т.г</a:t>
            </a:r>
            <a:r>
              <a:rPr lang="ru-RU" b="1" dirty="0"/>
              <a:t>. увеличилось количество регистрируемых </a:t>
            </a:r>
            <a:r>
              <a:rPr lang="ru-RU" b="1" dirty="0" err="1"/>
              <a:t>киберперступлений</a:t>
            </a:r>
            <a:r>
              <a:rPr lang="ru-RU" b="1" dirty="0"/>
              <a:t> на 22,8%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(с </a:t>
            </a:r>
            <a:r>
              <a:rPr lang="ru-RU" b="1" dirty="0"/>
              <a:t>1047 до 1286), при этом основной их всплеск был зарегистрирован в январе-апреле </a:t>
            </a:r>
            <a:r>
              <a:rPr lang="ru-RU" b="1" dirty="0" err="1"/>
              <a:t>т.г</a:t>
            </a:r>
            <a:r>
              <a:rPr lang="ru-RU" b="1" dirty="0"/>
              <a:t>. и составил 45,5%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с 420 до </a:t>
            </a:r>
            <a:r>
              <a:rPr lang="ru-RU" b="1" dirty="0" smtClean="0"/>
              <a:t>611)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4622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59BF19B4-29E6-49A8-B53C-B798EE16895C}" type="slidenum">
              <a:rPr altLang="ru-RU" b="1" lang="en-US" smtClean="0" sz="1800"/>
              <a:pPr/>
              <a:t>39</a:t>
            </a:fld>
            <a:endParaRPr altLang="ru-RU" b="1" dirty="0" lang="en-US" sz="18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496" y="0"/>
            <a:ext cx="9144000" cy="1124278"/>
          </a:xfrm>
          <a:prstGeom prst="rect">
            <a:avLst/>
          </a:prstGeom>
          <a:noFill/>
          <a:ln>
            <a:noFill/>
          </a:ln>
          <a:effectLst>
            <a:outerShdw algn="ctr" dir="3378596" dist="45791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ctr" eaLnBrk="1" fontAlgn="base" hangingPunct="1" rtl="0">
              <a:spcBef>
                <a:spcPct val="0"/>
              </a:spcBef>
              <a:spcAft>
                <a:spcPct val="0"/>
              </a:spcAft>
              <a:defRPr b="1" i="1" kern="1200"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2pPr>
            <a:lvl3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3pPr>
            <a:lvl4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4pPr>
            <a:lvl5pPr algn="ctr" eaLnBrk="1" fontAlgn="base" hangingPunct="1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5pPr>
            <a:lvl6pPr algn="ctr" eaLnBrk="1" fontAlgn="base" hangingPunct="1" marL="4572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6pPr>
            <a:lvl7pPr algn="ctr" eaLnBrk="1" fontAlgn="base" hangingPunct="1" marL="9144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7pPr>
            <a:lvl8pPr algn="ctr" eaLnBrk="1" fontAlgn="base" hangingPunct="1" marL="13716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8pPr>
            <a:lvl9pPr algn="ctr" eaLnBrk="1" fontAlgn="base" hangingPunct="1" marL="1828800" rtl="0">
              <a:spcBef>
                <a:spcPct val="0"/>
              </a:spcBef>
              <a:spcAft>
                <a:spcPct val="0"/>
              </a:spcAft>
              <a:defRPr b="1" i="1" sz="4000">
                <a:solidFill>
                  <a:schemeClr val="tx2"/>
                </a:solidFill>
                <a:latin charset="0" panose="020B0604020202020204" pitchFamily="34" typeface="Arial"/>
              </a:defRPr>
            </a:lvl9pPr>
          </a:lstStyle>
          <a:p>
            <a:r>
              <a:rPr dirty="0" lang="ru-RU" sz="2800"/>
              <a:t>Обеспечение правопорядка – важное условие общественной стабильности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484784"/>
            <a:ext cx="4896544" cy="366269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z="2400"/>
              <a:t>«Беларусь является примером отсутствия пропасти между богатыми и бедными, примером социальной защищенности всех граждан, примером здорового общества </a:t>
            </a:r>
            <a:r>
              <a:rPr b="1" dirty="0" lang="ru-RU" smtClean="0" sz="2400"/>
              <a:t/>
            </a:r>
            <a:br>
              <a:rPr b="1" dirty="0" lang="ru-RU" smtClean="0" sz="2400"/>
            </a:br>
            <a:r>
              <a:rPr b="1" dirty="0" lang="ru-RU" smtClean="0" sz="2400"/>
              <a:t>и </a:t>
            </a:r>
            <a:r>
              <a:rPr b="1" dirty="0" lang="ru-RU" sz="2400"/>
              <a:t>традиционных ценностей».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" l="126" r="109" t="90"/>
          <a:stretch/>
        </p:blipFill>
        <p:spPr>
          <a:xfrm>
            <a:off x="5292080" y="1455064"/>
            <a:ext cx="3744416" cy="369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7230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474"/>
            <a:ext cx="9144000" cy="868362"/>
          </a:xfrm>
        </p:spPr>
        <p:txBody>
          <a:bodyPr/>
          <a:lstStyle/>
          <a:p>
            <a:r>
              <a:rPr lang="ru-RU" sz="3200" dirty="0"/>
              <a:t>Глобальные вызовы и новые реалии мирового развития в социальной сфере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4</a:t>
            </a:fld>
            <a:endParaRPr lang="en-US" altLang="ru-RU" sz="1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940836"/>
            <a:ext cx="4272754" cy="436510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79512" y="1156662"/>
            <a:ext cx="496855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Наиболее быстро прирастает население Африки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447764" y="1948750"/>
            <a:ext cx="432048" cy="290736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251256"/>
            <a:ext cx="4968552" cy="4742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2023 г. – 1,3 млрд человек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884194"/>
            <a:ext cx="4968552" cy="4742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2090 г. – 4 млрд человек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8660"/>
            <a:ext cx="3514723" cy="2633876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3635896" y="4811986"/>
            <a:ext cx="3297517" cy="4742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2023 г. – 1,4 млрд человек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5444924"/>
            <a:ext cx="3297517" cy="47420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2090 г. – 800 млн человек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3131840" y="5077527"/>
            <a:ext cx="432048" cy="576064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3644685"/>
            <a:ext cx="3263205" cy="78903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Количество населения Китая падает</a:t>
            </a:r>
            <a:endParaRPr lang="ru-RU" b="1" dirty="0"/>
          </a:p>
        </p:txBody>
      </p:sp>
      <p:sp>
        <p:nvSpPr>
          <p:cNvPr id="14" name="Стрелка вниз 13"/>
          <p:cNvSpPr/>
          <p:nvPr/>
        </p:nvSpPr>
        <p:spPr>
          <a:xfrm rot="5400000">
            <a:off x="5436096" y="1177842"/>
            <a:ext cx="432048" cy="576064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051474" y="4438647"/>
            <a:ext cx="432048" cy="290736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9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2130425"/>
            <a:ext cx="8206680" cy="1874639"/>
          </a:xfrm>
        </p:spPr>
        <p:txBody>
          <a:bodyPr/>
          <a:lstStyle/>
          <a:p>
            <a:r>
              <a:rPr lang="ru-RU" altLang="ru-RU" dirty="0" smtClean="0"/>
              <a:t>СОЦИАЛЬНАЯ БЕЗОПАСНОСТЬ:</a:t>
            </a:r>
            <a:br>
              <a:rPr lang="ru-RU" altLang="ru-RU" dirty="0" smtClean="0"/>
            </a:br>
            <a:r>
              <a:rPr lang="ru-RU" altLang="ru-RU" dirty="0" smtClean="0"/>
              <a:t>ОСНОВНЫЕ ПРИНЦИПЫ </a:t>
            </a:r>
            <a:br>
              <a:rPr lang="ru-RU" altLang="ru-RU" dirty="0" smtClean="0"/>
            </a:br>
            <a:r>
              <a:rPr lang="ru-RU" altLang="ru-RU" dirty="0" smtClean="0"/>
              <a:t>И ПРИОРИТЕТЫ</a:t>
            </a:r>
          </a:p>
        </p:txBody>
      </p:sp>
      <p:sp>
        <p:nvSpPr>
          <p:cNvPr id="3" name="Овал 2"/>
          <p:cNvSpPr/>
          <p:nvPr/>
        </p:nvSpPr>
        <p:spPr>
          <a:xfrm rot="20711446">
            <a:off x="291824" y="480834"/>
            <a:ext cx="1999778" cy="1008112"/>
          </a:xfrm>
          <a:prstGeom prst="ellipse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951199" cy="85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90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5</a:t>
            </a:fld>
            <a:endParaRPr lang="en-US" altLang="ru-RU" sz="1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196752"/>
            <a:ext cx="8856984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Негативный демографический тренд – уменьшение количества детей в семье.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72474"/>
            <a:ext cx="91440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 smtClean="0"/>
              <a:t>Глобальные вызовы и новые реалии мирового развития в социальной сфере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2210484"/>
            <a:ext cx="2952328" cy="93048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начале 50-х </a:t>
            </a:r>
            <a:br>
              <a:rPr lang="ru-RU" b="1" dirty="0" smtClean="0"/>
            </a:br>
            <a:r>
              <a:rPr lang="ru-RU" b="1" dirty="0" smtClean="0"/>
              <a:t>на 1 женщину – 5 детей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7036" y="2210484"/>
            <a:ext cx="2952328" cy="93048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 концу 2020-х </a:t>
            </a:r>
          </a:p>
          <a:p>
            <a:pPr algn="ctr"/>
            <a:r>
              <a:rPr lang="ru-RU" b="1" dirty="0" smtClean="0"/>
              <a:t>на 1 женщину – около 2-х детей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3335180"/>
            <a:ext cx="8856984" cy="10682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мы живем в эпоху имущественного расслоения – массовой концентрации богатства и беспрецедентного неравенства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0" y="4548936"/>
            <a:ext cx="2952328" cy="93048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10% самых богатых людей владеют 76% всего богатства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7036" y="4548936"/>
            <a:ext cx="2952328" cy="93048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беднейшие – всего 2%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59632" y="5624887"/>
            <a:ext cx="6769732" cy="1096587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Половина населения мира живет в странах, где правительствам приходится тратить больше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</a:t>
            </a:r>
            <a:r>
              <a:rPr lang="ru-RU" b="1" dirty="0"/>
              <a:t>погашение долгов, чем они могут потратить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</a:t>
            </a:r>
            <a:r>
              <a:rPr lang="ru-RU" b="1" dirty="0"/>
              <a:t>образование или здравоохранение</a:t>
            </a:r>
          </a:p>
        </p:txBody>
      </p:sp>
    </p:spTree>
    <p:extLst>
      <p:ext uri="{BB962C8B-B14F-4D97-AF65-F5344CB8AC3E}">
        <p14:creationId xmlns:p14="http://schemas.microsoft.com/office/powerpoint/2010/main" val="1780643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6</a:t>
            </a:fld>
            <a:endParaRPr lang="en-US" altLang="ru-RU" sz="1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72474"/>
            <a:ext cx="91440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 smtClean="0"/>
              <a:t>Глобальные вызовы и новые реалии мирового развития в социальной сфере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0364" y="1124744"/>
            <a:ext cx="836327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Продолжают сокращаться производственный потенциал мирового сельского хозяйства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0364" y="2204864"/>
            <a:ext cx="836327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Уже сегодня более 3 млрд жителей планеты не могут позволить себе здоровое питание.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0364" y="3260812"/>
            <a:ext cx="836327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число голодающих в мире увеличилось на 122 млн чел.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760" y="4167137"/>
            <a:ext cx="3960440" cy="258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95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7</a:t>
            </a:fld>
            <a:endParaRPr lang="en-US" altLang="ru-RU" sz="1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72474"/>
            <a:ext cx="91440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 smtClean="0"/>
              <a:t>Глобальные вызовы и новые реалии мирового развития в социальной сфере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0364" y="1124744"/>
            <a:ext cx="8363272" cy="792088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Следствием глобальных вызовов является обострение социальных противоречий на европейском и других континентах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0364" y="2130476"/>
            <a:ext cx="3749588" cy="245107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во многих странах Европы кризис доступного жилья сокращает доходы семей, углубляет неравенство, вредит здоровью детей, обедняет молодежь, приводит к росту бездомности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53236" y="2130476"/>
            <a:ext cx="3533564" cy="14425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число бездомных в Европе выросло до рекордных значений – практически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 </a:t>
            </a:r>
            <a:r>
              <a:rPr lang="ru-RU" b="1" dirty="0"/>
              <a:t>млн чел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3732204"/>
            <a:ext cx="3533564" cy="93610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 ФРГ </a:t>
            </a:r>
            <a:r>
              <a:rPr lang="ru-RU" b="1" dirty="0" smtClean="0"/>
              <a:t>в </a:t>
            </a:r>
            <a:r>
              <a:rPr lang="ru-RU" b="1" dirty="0"/>
              <a:t>2022 году было зарегистрировано 262,6 тыс. людей без крова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4827496"/>
            <a:ext cx="3533564" cy="9124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</a:t>
            </a:r>
            <a:r>
              <a:rPr lang="ru-RU" b="1" dirty="0"/>
              <a:t>Испании </a:t>
            </a:r>
            <a:r>
              <a:rPr lang="ru-RU" b="1" dirty="0" smtClean="0"/>
              <a:t>в 2022 году </a:t>
            </a:r>
            <a:r>
              <a:rPr lang="ru-RU" b="1" dirty="0"/>
              <a:t>– чуть более </a:t>
            </a:r>
          </a:p>
          <a:p>
            <a:pPr algn="ctr"/>
            <a:r>
              <a:rPr lang="ru-RU" b="1" dirty="0"/>
              <a:t>28,5 тыс. чел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809035"/>
            <a:ext cx="3533564" cy="91244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</a:t>
            </a:r>
            <a:r>
              <a:rPr lang="ru-RU" b="1" dirty="0"/>
              <a:t>Ирландии число бездомных составило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11,6 </a:t>
            </a:r>
            <a:r>
              <a:rPr lang="ru-RU" b="1" dirty="0"/>
              <a:t>тыс. чел</a:t>
            </a:r>
          </a:p>
        </p:txBody>
      </p:sp>
    </p:spTree>
    <p:extLst>
      <p:ext uri="{BB962C8B-B14F-4D97-AF65-F5344CB8AC3E}">
        <p14:creationId xmlns:p14="http://schemas.microsoft.com/office/powerpoint/2010/main" val="1386627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8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 smtClean="0"/>
              <a:t>Глобальные вызовы и новые реалии мирового развития в социальной сфере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0364" y="1124744"/>
            <a:ext cx="8363272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основные национальные интересы в социальной сфере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377" y="2132856"/>
            <a:ext cx="8363272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удовлетворение ключевых социальных потребностей </a:t>
            </a:r>
            <a:r>
              <a:rPr lang="ru-RU" b="1" dirty="0" smtClean="0"/>
              <a:t>граждан;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377" y="2820820"/>
            <a:ext cx="8363272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обеспечение общественной безопасности и безопасности жизнедеятельности </a:t>
            </a:r>
            <a:r>
              <a:rPr lang="ru-RU" b="1" dirty="0" smtClean="0"/>
              <a:t>населения;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377" y="3508784"/>
            <a:ext cx="8363272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снижение уровня преступности и криминализации </a:t>
            </a:r>
            <a:r>
              <a:rPr lang="ru-RU" b="1" dirty="0" smtClean="0"/>
              <a:t>общества;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377" y="4184648"/>
            <a:ext cx="8363272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устойчивость рынка труда, минимизация безработицы и достойный уровень оплаты </a:t>
            </a:r>
            <a:r>
              <a:rPr lang="ru-RU" b="1" dirty="0" smtClean="0"/>
              <a:t>труда;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7361" y="4875034"/>
            <a:ext cx="8363272" cy="50405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развитие интеллектуального и духовно-нравственного потенциала общества, укрепление </a:t>
            </a:r>
            <a:r>
              <a:rPr lang="ru-RU" b="1" dirty="0" smtClean="0"/>
              <a:t>патриотизма.</a:t>
            </a:r>
            <a:endParaRPr lang="ru-RU" b="1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352973" y="1626096"/>
            <a:ext cx="432048" cy="506760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17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19B4-29E6-49A8-B53C-B798EE16895C}" type="slidenum">
              <a:rPr lang="en-US" altLang="ru-RU" sz="1800" b="1" smtClean="0"/>
              <a:pPr/>
              <a:t>9</a:t>
            </a:fld>
            <a:endParaRPr lang="en-US" alt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72474"/>
            <a:ext cx="9144000" cy="8683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dirty="0"/>
              <a:t>Республика Беларусь – демократическое социальное правовое государство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0364" y="1124744"/>
            <a:ext cx="8363272" cy="57606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 </a:t>
            </a:r>
            <a:r>
              <a:rPr lang="ru-RU" sz="2000" b="1" dirty="0"/>
              <a:t>финансирование отраслей социальной сферы ежегодно направляется около 12% </a:t>
            </a:r>
            <a:r>
              <a:rPr lang="ru-RU" sz="2000" b="1" dirty="0" smtClean="0"/>
              <a:t>ВВП </a:t>
            </a:r>
            <a:endParaRPr lang="ru-RU" sz="2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0364" y="1884716"/>
            <a:ext cx="2093404" cy="118424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актуальные приоритеты пятилетки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3848" y="1884716"/>
            <a:ext cx="2093404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счастливая семья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3848" y="2508684"/>
            <a:ext cx="2093404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сильные регионы</a:t>
            </a:r>
            <a:endParaRPr lang="ru-RU" sz="20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06498" y="1871360"/>
            <a:ext cx="2593894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интеллектуальная среда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06498" y="2495328"/>
            <a:ext cx="2593894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государство-партнер</a:t>
            </a: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2627784" y="2116798"/>
            <a:ext cx="432048" cy="720080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2412" y="3280216"/>
            <a:ext cx="8363272" cy="576064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бюджет </a:t>
            </a:r>
            <a:r>
              <a:rPr lang="ru-RU" b="1" dirty="0"/>
              <a:t>2023 года сохраняет социальную направленность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гарантирует доступность для населения базовых социальных услуг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2412" y="4040188"/>
            <a:ext cx="2637420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2023 г. </a:t>
            </a:r>
            <a:r>
              <a:rPr lang="ru-RU" sz="2000" b="1" dirty="0"/>
              <a:t>- 27,7 млрд </a:t>
            </a:r>
            <a:r>
              <a:rPr lang="ru-RU" sz="2000" b="1" dirty="0" smtClean="0"/>
              <a:t>рублей</a:t>
            </a:r>
            <a:endParaRPr lang="ru-RU" sz="20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53290" y="4028356"/>
            <a:ext cx="2637420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здравоохранение 10,5 млрд руб.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67854" y="4014233"/>
            <a:ext cx="2637420" cy="564232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образование </a:t>
            </a:r>
            <a:br>
              <a:rPr lang="ru-RU" sz="2000" b="1" dirty="0" smtClean="0"/>
            </a:br>
            <a:r>
              <a:rPr lang="ru-RU" sz="2000" b="1" dirty="0" smtClean="0"/>
              <a:t>10,5 млрд руб.</a:t>
            </a:r>
            <a:endParaRPr lang="ru-RU" sz="20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1580" y="4872000"/>
            <a:ext cx="8363272" cy="16050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задача государства – обеспечить гражданину достойный уровень социальной защиты и поддержки, а гражданин должен быть сам ответственен за удовлетворение личных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891097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_dark">
  <a:themeElements>
    <a:clrScheme name="sample_dark 3">
      <a:dk1>
        <a:srgbClr val="281472"/>
      </a:dk1>
      <a:lt1>
        <a:srgbClr val="FFFFFF"/>
      </a:lt1>
      <a:dk2>
        <a:srgbClr val="2B64D5"/>
      </a:dk2>
      <a:lt2>
        <a:srgbClr val="F0F7BD"/>
      </a:lt2>
      <a:accent1>
        <a:srgbClr val="B2B838"/>
      </a:accent1>
      <a:accent2>
        <a:srgbClr val="E68B30"/>
      </a:accent2>
      <a:accent3>
        <a:srgbClr val="ACB8E7"/>
      </a:accent3>
      <a:accent4>
        <a:srgbClr val="DADADA"/>
      </a:accent4>
      <a:accent5>
        <a:srgbClr val="D5D8AE"/>
      </a:accent5>
      <a:accent6>
        <a:srgbClr val="D07D2A"/>
      </a:accent6>
      <a:hlink>
        <a:srgbClr val="3FB180"/>
      </a:hlink>
      <a:folHlink>
        <a:srgbClr val="3BA7E3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_dark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0F4334"/>
        </a:dk1>
        <a:lt1>
          <a:srgbClr val="FFFFFF"/>
        </a:lt1>
        <a:dk2>
          <a:srgbClr val="2C7F92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ACC0C7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281472"/>
        </a:dk1>
        <a:lt1>
          <a:srgbClr val="FFFFFF"/>
        </a:lt1>
        <a:dk2>
          <a:srgbClr val="2B64D5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ACB8E7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</Template>
  <TotalTime>586</TotalTime>
  <Words>2949</Words>
  <Application>Microsoft Office PowerPoint</Application>
  <PresentationFormat>Экран (4:3)</PresentationFormat>
  <Paragraphs>412</Paragraphs>
  <Slides>40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sample_dark</vt:lpstr>
      <vt:lpstr>СОЦИАЛЬНАЯ БЕЗОПАСНОСТЬ: ОСНОВНЫЕ ПРИНЦИПЫ  И ПРИОРИТЕТЫ</vt:lpstr>
      <vt:lpstr>Принципы социальной политики государства</vt:lpstr>
      <vt:lpstr>Глобальные вызовы и новые реалии мирового развития в социальной сфере</vt:lpstr>
      <vt:lpstr>Глобальные вызовы и новые реалии мирового развития в социальной сфере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 БЕЗОПАСНОСТЬ: ОСНОВНЫЕ ПРИНЦИПЫ  И ПРИОРИТЕТЫ</vt:lpstr>
    </vt:vector>
  </TitlesOfParts>
  <Company>Управление идеологии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БЕЗОПАСНОСТЬ: ОСНОВНЫЕ ПРИНЦИПЫ  И ПРИОРИТЕТЫ</dc:title>
  <dc:creator>Святослав</dc:creator>
  <cp:lastModifiedBy>WorkPC1</cp:lastModifiedBy>
  <cp:revision>70</cp:revision>
  <dcterms:created xsi:type="dcterms:W3CDTF">2023-10-17T04:40:34Z</dcterms:created>
  <dcterms:modified xsi:type="dcterms:W3CDTF">2023-10-19T09:04:48Z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949152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