
<file path=[Content_Types].xml><?xml version="1.0" encoding="utf-8"?>
<Types xmlns="http://schemas.openxmlformats.org/package/2006/content-types">
  <Override ContentType="application/vnd.openxmlformats-officedocument.presentationml.notesSlide+xml" PartName="/ppt/notesSlides/notesSlide2.xml"/>
  <Override ContentType="application/vnd.openxmlformats-officedocument.presentationml.tags+xml" PartName="/ppt/tags/tag8.xml"/>
  <Override ContentType="application/vnd.ms-office.drawingml.diagramDrawing+xml" PartName="/ppt/diagrams/drawing2.xml"/>
  <Override ContentType="application/vnd.openxmlformats-officedocument.presentationml.slide+xml" PartName="/ppt/slides/slide4.xml"/>
  <Override ContentType="application/vnd.openxmlformats-officedocument.drawingml.diagramStyle+xml" PartName="/ppt/diagrams/quickStyle2.xml"/>
  <Override ContentType="application/vnd.openxmlformats-officedocument.presentationml.tags+xml" PartName="/ppt/tags/tag4.xml"/>
  <Override ContentType="application/vnd.openxmlformats-officedocument.drawingml.diagramColors+xml" PartName="/ppt/diagrams/colors11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drawingml.diagramLayout+xml" PartName="/ppt/diagrams/layout9.xml"/>
  <Override ContentType="application/vnd.openxmlformats-officedocument.drawingml.diagramData+xml" PartName="/ppt/diagrams/data13.xml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drawingml.diagramLayout+xml" PartName="/ppt/diagrams/layout5.xml"/>
  <Override ContentType="application/vnd.openxmlformats-officedocument.drawingml.diagramData+xml" PartName="/ppt/diagrams/data6.xml"/>
  <Override ContentType="application/vnd.openxmlformats-officedocument.drawingml.diagramLayout+xml" PartName="/ppt/diagrams/layout3.xml"/>
  <Override ContentType="application/vnd.openxmlformats-officedocument.drawingml.diagramData+xml" PartName="/ppt/diagrams/data4.xml"/>
  <Override ContentType="application/vnd.openxmlformats-officedocument.presentationml.notesSlide+xml" PartName="/ppt/notesSlides/notesSlide9.xml"/>
  <Override ContentType="application/vnd.openxmlformats-officedocument.drawingml.diagramColors+xml" PartName="/ppt/diagrams/colors8.xml"/>
  <Override ContentType="application/vnd.openxmlformats-officedocument.presentationml.notesSlide+xml" PartName="/ppt/notesSlides/notesSlide12.xml"/>
  <Override ContentType="application/vnd.openxmlformats-officedocument.presentationml.tags+xml" PartName="/ppt/tags/tag14.xml"/>
  <Override ContentType="application/vnd.openxmlformats-officedocument.drawingml.diagramStyle+xml" PartName="/ppt/diagrams/quickStyle13.xml"/>
  <Override ContentType="application/vnd.ms-office.drawingml.diagramDrawing+xml" PartName="/ppt/diagrams/drawing9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presentationml.notesSlide+xml" PartName="/ppt/notesSlides/notesSlide7.xml"/>
  <Override ContentType="application/vnd.openxmlformats-officedocument.drawingml.diagramColors+xml" PartName="/ppt/diagrams/colors6.xml"/>
  <Override ContentType="application/vnd.openxmlformats-officedocument.presentationml.notesSlide+xml" PartName="/ppt/notesSlides/notesSlide10.xml"/>
  <Override ContentType="application/vnd.openxmlformats-officedocument.drawingml.diagramStyle+xml" PartName="/ppt/diagrams/quickStyle9.xml"/>
  <Override ContentType="application/vnd.openxmlformats-officedocument.presentationml.tags+xml" PartName="/ppt/tags/tag12.xml"/>
  <Override ContentType="application/vnd.openxmlformats-officedocument.drawingml.diagramStyle+xml" PartName="/ppt/diagrams/quickStyle11.xml"/>
  <Override ContentType="application/vnd.openxmlformats-officedocument.drawingml.diagramLayout+xml" PartName="/ppt/diagrams/layout13.xml"/>
  <Override ContentType="application/vnd.ms-office.drawingml.diagramDrawing+xml" PartName="/ppt/diagrams/drawing7.xml"/>
  <Override ContentType="application/vnd.ms-office.drawingml.diagramDrawing+xml" PartName="/ppt/diagrams/drawing12.xml"/>
  <Override ContentType="application/vnd.openxmlformats-officedocument.presentationml.slide+xml" PartName="/ppt/slides/slide7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notesSlide+xml" PartName="/ppt/notesSlides/notesSlide5.xml"/>
  <Override ContentType="application/vnd.openxmlformats-officedocument.drawingml.diagramColors+xml" PartName="/ppt/diagrams/colors4.xml"/>
  <Override ContentType="application/vnd.openxmlformats-officedocument.drawingml.diagramStyle+xml" PartName="/ppt/diagrams/quickStyle7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drawingml.diagramLayout+xml" PartName="/ppt/diagrams/layout11.xml"/>
  <Override ContentType="application/vnd.ms-office.drawingml.diagramDrawing+xml" PartName="/ppt/diagrams/drawing5.xml"/>
  <Override ContentType="application/vnd.ms-office.drawingml.diagramDrawing+xml" PartName="/ppt/diagrams/drawing10.xml"/>
  <Override ContentType="application/vnd.openxmlformats-officedocument.presentationml.slide+xml" PartName="/ppt/slides/slide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drawingml.diagramColors+xml" PartName="/ppt/diagrams/colors2.xml"/>
  <Override ContentType="application/vnd.openxmlformats-officedocument.drawingml.diagramStyle+xml" PartName="/ppt/diagrams/quickStyle5.xml"/>
  <Override ContentType="application/vnd.openxmlformats-officedocument.presentationml.tags+xml" PartName="/ppt/tags/tag7.xml"/>
  <Override ContentType="application/vnd.openxmlformats-officedocument.drawingml.diagramColors+xml" PartName="/ppt/diagrams/colors12.xml"/>
  <Override ContentType="application/vnd.ms-office.drawingml.diagramDrawing+xml" PartName="/ppt/diagrams/drawing3.xml"/>
  <Override ContentType="application/vnd.openxmlformats-officedocument.presentationml.slide+xml" PartName="/ppt/slides/slide3.xml"/>
  <Override ContentType="application/vnd.openxmlformats-officedocument.presentationml.presProps+xml" PartName="/ppt/presProps.xml"/>
  <Override ContentType="application/vnd.openxmlformats-officedocument.theme+xml" PartName="/ppt/theme/theme2.xml"/>
  <Override ContentType="application/vnd.openxmlformats-officedocument.drawingml.diagramStyle+xml" PartName="/ppt/diagrams/quickStyle3.xml"/>
  <Override ContentType="application/vnd.openxmlformats-officedocument.presentationml.tags+xml" PartName="/ppt/tags/tag5.xml"/>
  <Override ContentType="application/vnd.openxmlformats-officedocument.drawingml.diagramColors+xml" PartName="/ppt/diagrams/colors10.xml"/>
  <Override ContentType="application/vnd.ms-office.drawingml.diagramDrawing+xml" PartName="/ppt/diagrams/drawing1.xml"/>
  <Override ContentType="application/vnd.openxmlformats-officedocument.presentationml.slide+xml" PartName="/ppt/slides/slide1.xml"/>
  <Default ContentType="image/jpeg" Extension="jpeg"/>
  <Override ContentType="application/vnd.openxmlformats-officedocument.drawingml.diagramStyle+xml" PartName="/ppt/diagrams/quickStyle1.xml"/>
  <Override ContentType="application/vnd.openxmlformats-officedocument.presentationml.tags+xml" PartName="/ppt/tags/tag3.xml"/>
  <Override ContentType="application/vnd.openxmlformats-officedocument.drawingml.diagramLayout+xml" PartName="/ppt/diagrams/layout8.xml"/>
  <Override ContentType="application/vnd.openxmlformats-officedocument.drawingml.diagramData+xml" PartName="/ppt/diagrams/data12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tags+xml" PartName="/ppt/tags/tag1.xml"/>
  <Override ContentType="application/vnd.openxmlformats-officedocument.presentationml.slideLayout+xml" PartName="/ppt/slideLayouts/slideLayout1.xml"/>
  <Override ContentType="application/vnd.openxmlformats-officedocument.drawingml.diagramLayout+xml" PartName="/ppt/diagrams/layout6.xml"/>
  <Override ContentType="application/vnd.openxmlformats-officedocument.drawingml.diagramData+xml" PartName="/ppt/diagrams/data9.xml"/>
  <Override ContentType="application/vnd.openxmlformats-officedocument.drawingml.diagramData+xml" PartName="/ppt/diagrams/data10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drawingml.diagramLayout+xml" PartName="/ppt/diagrams/layout4.xml"/>
  <Override ContentType="application/vnd.openxmlformats-officedocument.drawingml.diagramData+xml" PartName="/ppt/diagrams/data7.xml"/>
  <Override ContentType="application/vnd.openxmlformats-officedocument.drawingml.diagramColors+xml" PartName="/ppt/diagrams/colors9.xml"/>
  <Override ContentType="application/vnd.openxmlformats-officedocument.presentationml.notesSlide+xml" PartName="/ppt/notesSlides/notesSlide13.xml"/>
  <Override ContentType="application/vnd.openxmlformats-officedocument.drawingml.diagramLayout+xml" PartName="/ppt/diagrams/layout2.xml"/>
  <Override ContentType="application/vnd.openxmlformats-officedocument.drawingml.diagramData+xml" PartName="/ppt/diagrams/data5.xml"/>
  <Override ContentType="application/vnd.openxmlformats-officedocument.presentationml.notesSlide+xml" PartName="/ppt/notesSlides/notesSlide8.xml"/>
  <Override ContentType="application/vnd.openxmlformats-officedocument.drawingml.diagramColors+xml" PartName="/ppt/diagrams/colors7.xml"/>
  <Override ContentType="application/vnd.openxmlformats-officedocument.presentationml.notesSlide+xml" PartName="/ppt/notesSlides/notesSlide11.xml"/>
  <Override ContentType="application/vnd.openxmlformats-officedocument.drawingml.diagramStyle+xml" PartName="/ppt/diagrams/quickStyle12.xml"/>
  <Override ContentType="application/vnd.ms-office.drawingml.diagramDrawing+xml" PartName="/ppt/diagrams/drawing13.xml"/>
  <Override ContentType="application/vnd.ms-office.drawingml.diagramDrawing+xml" PartName="/ppt/diagrams/drawing8.xml"/>
  <Override ContentType="application/vnd.openxmlformats-officedocument.drawingml.diagramData+xml" PartName="/ppt/diagrams/data3.xml"/>
  <Override ContentType="application/vnd.openxmlformats-officedocument.presentationml.notesSlide+xml" PartName="/ppt/notesSlides/notesSlide6.xml"/>
  <Override ContentType="application/vnd.openxmlformats-officedocument.drawingml.diagramColors+xml" PartName="/ppt/diagrams/colors5.xml"/>
  <Override ContentType="application/vnd.openxmlformats-officedocument.drawingml.diagramStyle+xml" PartName="/ppt/diagrams/quickStyle8.xml"/>
  <Override ContentType="application/vnd.openxmlformats-officedocument.drawingml.diagramStyle+xml" PartName="/ppt/diagrams/quickStyle10.xml"/>
  <Override ContentType="application/vnd.openxmlformats-officedocument.presentationml.tags+xml" PartName="/ppt/tags/tag13.xml"/>
  <Override ContentType="application/vnd.ms-office.drawingml.diagramDrawing+xml" PartName="/ppt/diagrams/drawing11.xml"/>
  <Override ContentType="application/vnd.ms-office.drawingml.diagramDrawing+xml" PartName="/ppt/diagrams/drawing6.xml"/>
  <Override ContentType="application/vnd.openxmlformats-officedocument.presentationml.slide+xml" PartName="/ppt/slides/slide8.xml"/>
  <Override ContentType="application/vnd.openxmlformats-officedocument.presentationml.handoutMaster+xml" PartName="/ppt/handoutMasters/handoutMaster1.xml"/>
  <Override ContentType="application/vnd.openxmlformats-officedocument.drawingml.diagramData+xml" PartName="/ppt/diagrams/data1.xml"/>
  <Override ContentType="application/vnd.openxmlformats-officedocument.presentationml.notesSlide+xml" PartName="/ppt/notesSlides/notesSlide4.xml"/>
  <Override ContentType="application/vnd.openxmlformats-officedocument.drawingml.diagramColors+xml" PartName="/ppt/diagrams/colors3.xml"/>
  <Override ContentType="application/vnd.openxmlformats-officedocument.drawingml.diagramStyle+xml" PartName="/ppt/diagrams/quickStyle6.xml"/>
  <Override ContentType="application/vnd.openxmlformats-officedocument.presentationml.tags+xml" PartName="/ppt/tags/tag11.xml"/>
  <Override ContentType="application/vnd.openxmlformats-officedocument.drawingml.diagramLayout+xml" PartName="/ppt/diagrams/layout12.xml"/>
  <Override ContentType="application/vnd.openxmlformats-package.core-properties+xml" PartName="/docProps/core.xml"/>
  <Override ContentType="application/vnd.ms-office.drawingml.diagramDrawing+xml" PartName="/ppt/diagrams/drawing4.xml"/>
  <Override ContentType="application/vnd.openxmlformats-officedocument.presentationml.slide+xml" PartName="/ppt/slides/slide6.xml"/>
  <Override ContentType="application/vnd.openxmlformats-officedocument.drawingml.diagramColors+xml" PartName="/ppt/diagrams/colors1.xml"/>
  <Override ContentType="application/vnd.openxmlformats-officedocument.drawingml.diagramStyle+xml" PartName="/ppt/diagrams/quickStyle4.xml"/>
  <Override ContentType="application/vnd.openxmlformats-officedocument.presentationml.tags+xml" PartName="/ppt/tags/tag6.xml"/>
  <Override ContentType="application/vnd.openxmlformats-officedocument.drawingml.diagramLayout+xml" PartName="/ppt/diagrams/layout10.xml"/>
  <Override ContentType="application/vnd.openxmlformats-officedocument.drawingml.diagramColors+xml" PartName="/ppt/diagrams/colors13.xml"/>
  <Override ContentType="application/vnd.openxmlformats-officedocument.presentationml.slideMaster+xml" PartName="/ppt/slideMasters/slideMaster1.xml"/>
  <Override ContentType="application/vnd.openxmlformats-officedocument.theme+xml" PartName="/ppt/theme/theme3.xml"/>
  <Override ContentType="application/vnd.openxmlformats-officedocument.presentationml.slide+xml" PartName="/ppt/slides/slide2.xml"/>
  <Override ContentType="application/vnd.openxmlformats-officedocument.presentationml.tags+xml" PartName="/ppt/tags/tag2.xml"/>
  <Override ContentType="application/vnd.openxmlformats-officedocument.drawingml.diagramData+xml" PartName="/ppt/diagrams/data11.xml"/>
  <Default ContentType="application/vnd.openxmlformats-package.relationships+xml" Extension="rels"/>
  <Override ContentType="application/vnd.openxmlformats-officedocument.drawingml.diagramLayout+xml" PartName="/ppt/diagrams/layout7.xml"/>
  <Override ContentType="application/vnd.openxmlformats-officedocument.drawingml.diagramData+xml" PartName="/ppt/diagrams/data8.xml"/>
  <Override ContentType="application/vnd.openxmlformats-officedocument.presentationml.slide+xml" PartName="/ppt/slides/slide12.xml"/>
  <Override ContentType="application/vnd.openxmlformats-officedocument.presentationml.notesSlide+xml" PartName="/ppt/notesSlides/notesSlide14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93" r:id="rId2"/>
    <p:sldId id="379" r:id="rId3"/>
    <p:sldId id="362" r:id="rId4"/>
    <p:sldId id="374" r:id="rId5"/>
    <p:sldId id="375" r:id="rId6"/>
    <p:sldId id="372" r:id="rId7"/>
    <p:sldId id="383" r:id="rId8"/>
    <p:sldId id="384" r:id="rId9"/>
    <p:sldId id="385" r:id="rId10"/>
    <p:sldId id="358" r:id="rId11"/>
    <p:sldId id="359" r:id="rId12"/>
    <p:sldId id="380" r:id="rId13"/>
    <p:sldId id="382" r:id="rId14"/>
    <p:sldId id="381" r:id="rId15"/>
  </p:sldIdLst>
  <p:sldSz cx="9144000" cy="5143500" type="screen16x9"/>
  <p:notesSz cx="6794500" cy="9906000"/>
  <p:custDataLst>
    <p:tags r:id="rId18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2EE3AD54-16C2-42F7-87A8-E76F314EFA6D}">
  <a:tblStyle styleId="{2EE3AD54-16C2-42F7-87A8-E76F314EFA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95" autoAdjust="0"/>
    <p:restoredTop sz="94622" autoAdjust="0"/>
  </p:normalViewPr>
  <p:slideViewPr>
    <p:cSldViewPr snapToGrid="0">
      <p:cViewPr varScale="1">
        <p:scale>
          <a:sx n="147" d="100"/>
          <a:sy n="147" d="100"/>
        </p:scale>
        <p:origin x="-59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62091-5E88-4783-859D-43EAB0E91B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3D2B6BF2-2768-4E71-A15B-C3B6C72CE0FC}">
      <dgm:prSet phldrT="[Текст]" custT="1"/>
      <dgm:spPr/>
      <dgm:t>
        <a:bodyPr anchor="t"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швейных изделий </a:t>
          </a:r>
        </a:p>
        <a:p>
          <a:pPr marL="0" indent="0" algn="l">
            <a:lnSpc>
              <a:spcPct val="100000"/>
            </a:lnSpc>
            <a:spcAft>
              <a:spcPts val="0"/>
            </a:spcAft>
            <a:tabLst>
              <a:tab pos="5651500" algn="l"/>
            </a:tabLs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швейных изделий из нетканых материалов </a:t>
          </a:r>
          <a:r>
            <a:rPr lang="ru-RU" sz="1050" b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СпанБел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050" b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Акваспан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050" b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Мелтблоун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дублированные материалы (халаты, бахилы, шапочки, нарукавники, комбинезоны, сумки, пастельные принадлежности и прочее), из полиэфирных и смесовых трикотажных полотен (спортивные костюмы, специальная одежда). Необходимо приобретение промышленного раскройного, швейного и сварочного оборудования, разработка моделей, продвижение товаров на рынок.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Предполагаемый объем инвестиций: 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0,3 </a:t>
          </a:r>
          <a:r>
            <a:rPr lang="ru-RU" sz="1050" b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млн.долларов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США.</a:t>
          </a:r>
          <a:endParaRPr lang="ru-RU" sz="105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свободные площади ОАО «СветлогорскХимволокно».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ru-RU" sz="3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материалов для 3-</a:t>
          </a:r>
          <a:r>
            <a:rPr lang="en-US" sz="1200" b="1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ru-RU" sz="1200" b="1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печати </a:t>
          </a:r>
          <a:endParaRPr lang="ru-RU" sz="1200" b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материалов для 3-</a:t>
          </a:r>
          <a:r>
            <a:rPr lang="en-US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печати с использованием </a:t>
          </a:r>
          <a:r>
            <a:rPr lang="ru-RU" sz="1050" b="0" i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угленаполненных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полиамидов. Необходимо приобретение специализированной </a:t>
          </a:r>
          <a:r>
            <a:rPr lang="ru-RU" sz="1050" b="0" i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экструзионной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линии, продвижение товаров на рынок.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Предполагаемый объем инвестиций: 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0,1 </a:t>
          </a:r>
          <a:r>
            <a:rPr lang="ru-RU" sz="1050" b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млн.долларов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США.</a:t>
          </a:r>
          <a:endParaRPr lang="ru-RU" sz="105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свободные площади ОАО «СветлогорскХимволокно».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ru-RU" sz="3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триботехнических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изделий с использованием 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угленаполненного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полиамида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триботехнических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изделий с использованием </a:t>
          </a:r>
          <a:r>
            <a:rPr lang="ru-RU" sz="1050" b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угленаполненного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полиамида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Необходимо приобретение специализированного парка литьевых автоматов, разработка моделей выпускаемой продукции, продвижение на рынок.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Предполагаемый объем инвестиций: 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0,5 </a:t>
          </a:r>
          <a:r>
            <a:rPr lang="ru-RU" sz="1050" b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млн.долларов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США.</a:t>
          </a:r>
          <a:endParaRPr lang="ru-RU" sz="105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0" algn="l">
            <a:lnSpc>
              <a:spcPct val="100000"/>
            </a:lnSpc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свободные площади ОАО «СветлогорскХимволокно».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ru-RU" sz="1050" b="0" i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F21F78-8FD3-414F-876D-EA919B8F9B61}" type="parTrans" cxnId="{2DB06046-998E-4BE1-BC68-B0968999850B}">
      <dgm:prSet/>
      <dgm:spPr/>
      <dgm:t>
        <a:bodyPr/>
        <a:lstStyle/>
        <a:p>
          <a:endParaRPr lang="ru-RU"/>
        </a:p>
      </dgm:t>
    </dgm:pt>
    <dgm:pt modelId="{349FCFBE-2127-46F7-B7E9-84675ED72E25}" type="sibTrans" cxnId="{2DB06046-998E-4BE1-BC68-B0968999850B}">
      <dgm:prSet/>
      <dgm:spPr/>
      <dgm:t>
        <a:bodyPr/>
        <a:lstStyle/>
        <a:p>
          <a:endParaRPr lang="ru-RU"/>
        </a:p>
      </dgm:t>
    </dgm:pt>
    <dgm:pt modelId="{B6260EC1-8016-48F8-9954-FC4BFB13FB26}" type="pres">
      <dgm:prSet presAssocID="{79562091-5E88-4783-859D-43EAB0E91B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45CAF4-380F-4C06-BE64-FCD9FD0D1CD7}" type="pres">
      <dgm:prSet presAssocID="{79562091-5E88-4783-859D-43EAB0E91BD0}" presName="Name1" presStyleCnt="0"/>
      <dgm:spPr/>
    </dgm:pt>
    <dgm:pt modelId="{2918F64E-D697-4460-9FCB-A6B1A4020AE3}" type="pres">
      <dgm:prSet presAssocID="{79562091-5E88-4783-859D-43EAB0E91BD0}" presName="cycle" presStyleCnt="0"/>
      <dgm:spPr/>
    </dgm:pt>
    <dgm:pt modelId="{3908E5AB-4ACA-4DAF-9D78-CC670ABE7664}" type="pres">
      <dgm:prSet presAssocID="{79562091-5E88-4783-859D-43EAB0E91BD0}" presName="srcNode" presStyleLbl="node1" presStyleIdx="0" presStyleCnt="1"/>
      <dgm:spPr/>
    </dgm:pt>
    <dgm:pt modelId="{071F06FE-15AA-46EF-A6E5-408F7A97756F}" type="pres">
      <dgm:prSet presAssocID="{79562091-5E88-4783-859D-43EAB0E91BD0}" presName="conn" presStyleLbl="parChTrans1D2" presStyleIdx="0" presStyleCnt="1"/>
      <dgm:spPr/>
      <dgm:t>
        <a:bodyPr/>
        <a:lstStyle/>
        <a:p>
          <a:endParaRPr lang="ru-RU"/>
        </a:p>
      </dgm:t>
    </dgm:pt>
    <dgm:pt modelId="{7D994EA8-2EF6-422F-AE7E-B8FBBA7D4869}" type="pres">
      <dgm:prSet presAssocID="{79562091-5E88-4783-859D-43EAB0E91BD0}" presName="extraNode" presStyleLbl="node1" presStyleIdx="0" presStyleCnt="1"/>
      <dgm:spPr/>
    </dgm:pt>
    <dgm:pt modelId="{BE3C8029-6F18-4F05-B92A-961AD7A83D8B}" type="pres">
      <dgm:prSet presAssocID="{79562091-5E88-4783-859D-43EAB0E91BD0}" presName="dstNode" presStyleLbl="node1" presStyleIdx="0" presStyleCnt="1"/>
      <dgm:spPr/>
    </dgm:pt>
    <dgm:pt modelId="{3215ADA4-87B3-4936-85BC-E7ACDECF84F8}" type="pres">
      <dgm:prSet presAssocID="{3D2B6BF2-2768-4E71-A15B-C3B6C72CE0FC}" presName="text_1" presStyleLbl="node1" presStyleIdx="0" presStyleCnt="1" custScaleY="196982" custLinFactNeighborY="3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51E10-51B9-4240-BCC6-BDF86E24F564}" type="pres">
      <dgm:prSet presAssocID="{3D2B6BF2-2768-4E71-A15B-C3B6C72CE0FC}" presName="accent_1" presStyleCnt="0"/>
      <dgm:spPr/>
    </dgm:pt>
    <dgm:pt modelId="{05F47A47-5657-42F6-A682-8BEFBFFB2362}" type="pres">
      <dgm:prSet presAssocID="{3D2B6BF2-2768-4E71-A15B-C3B6C72CE0FC}" presName="accentRepeatNode" presStyleLbl="solidFgAcc1" presStyleIdx="0" presStyleCnt="1"/>
      <dgm:spPr/>
    </dgm:pt>
  </dgm:ptLst>
  <dgm:cxnLst>
    <dgm:cxn modelId="{B43ACA2C-02C5-471E-84F7-C21D81BF4140}" type="presOf" srcId="{3D2B6BF2-2768-4E71-A15B-C3B6C72CE0FC}" destId="{3215ADA4-87B3-4936-85BC-E7ACDECF84F8}" srcOrd="0" destOrd="0" presId="urn:microsoft.com/office/officeart/2008/layout/VerticalCurvedList"/>
    <dgm:cxn modelId="{2DB06046-998E-4BE1-BC68-B0968999850B}" srcId="{79562091-5E88-4783-859D-43EAB0E91BD0}" destId="{3D2B6BF2-2768-4E71-A15B-C3B6C72CE0FC}" srcOrd="0" destOrd="0" parTransId="{6BF21F78-8FD3-414F-876D-EA919B8F9B61}" sibTransId="{349FCFBE-2127-46F7-B7E9-84675ED72E25}"/>
    <dgm:cxn modelId="{2B046E1F-EA33-44F0-925A-DBFA16578629}" type="presOf" srcId="{349FCFBE-2127-46F7-B7E9-84675ED72E25}" destId="{071F06FE-15AA-46EF-A6E5-408F7A97756F}" srcOrd="0" destOrd="0" presId="urn:microsoft.com/office/officeart/2008/layout/VerticalCurvedList"/>
    <dgm:cxn modelId="{BAA1B0C4-9807-484C-8214-B61DFDEDAE3F}" type="presOf" srcId="{79562091-5E88-4783-859D-43EAB0E91BD0}" destId="{B6260EC1-8016-48F8-9954-FC4BFB13FB26}" srcOrd="0" destOrd="0" presId="urn:microsoft.com/office/officeart/2008/layout/VerticalCurvedList"/>
    <dgm:cxn modelId="{5129610F-5071-47F4-B307-4B9330D05A8A}" type="presParOf" srcId="{B6260EC1-8016-48F8-9954-FC4BFB13FB26}" destId="{C345CAF4-380F-4C06-BE64-FCD9FD0D1CD7}" srcOrd="0" destOrd="0" presId="urn:microsoft.com/office/officeart/2008/layout/VerticalCurvedList"/>
    <dgm:cxn modelId="{1D2A35EC-8B88-4212-8E42-B856BB23C88D}" type="presParOf" srcId="{C345CAF4-380F-4C06-BE64-FCD9FD0D1CD7}" destId="{2918F64E-D697-4460-9FCB-A6B1A4020AE3}" srcOrd="0" destOrd="0" presId="urn:microsoft.com/office/officeart/2008/layout/VerticalCurvedList"/>
    <dgm:cxn modelId="{44133593-6561-4A40-838A-950AA29E2226}" type="presParOf" srcId="{2918F64E-D697-4460-9FCB-A6B1A4020AE3}" destId="{3908E5AB-4ACA-4DAF-9D78-CC670ABE7664}" srcOrd="0" destOrd="0" presId="urn:microsoft.com/office/officeart/2008/layout/VerticalCurvedList"/>
    <dgm:cxn modelId="{D67A8B60-79E5-4A4A-973C-2186133B98AA}" type="presParOf" srcId="{2918F64E-D697-4460-9FCB-A6B1A4020AE3}" destId="{071F06FE-15AA-46EF-A6E5-408F7A97756F}" srcOrd="1" destOrd="0" presId="urn:microsoft.com/office/officeart/2008/layout/VerticalCurvedList"/>
    <dgm:cxn modelId="{3A7B082E-DF3A-4A85-A542-99EC3C3D21CC}" type="presParOf" srcId="{2918F64E-D697-4460-9FCB-A6B1A4020AE3}" destId="{7D994EA8-2EF6-422F-AE7E-B8FBBA7D4869}" srcOrd="2" destOrd="0" presId="urn:microsoft.com/office/officeart/2008/layout/VerticalCurvedList"/>
    <dgm:cxn modelId="{6991E3E0-DDFE-4883-8E41-11CBC621A225}" type="presParOf" srcId="{2918F64E-D697-4460-9FCB-A6B1A4020AE3}" destId="{BE3C8029-6F18-4F05-B92A-961AD7A83D8B}" srcOrd="3" destOrd="0" presId="urn:microsoft.com/office/officeart/2008/layout/VerticalCurvedList"/>
    <dgm:cxn modelId="{2A9A6CF4-A8CF-47D1-8842-E3AD4BF09F00}" type="presParOf" srcId="{C345CAF4-380F-4C06-BE64-FCD9FD0D1CD7}" destId="{3215ADA4-87B3-4936-85BC-E7ACDECF84F8}" srcOrd="1" destOrd="0" presId="urn:microsoft.com/office/officeart/2008/layout/VerticalCurvedList"/>
    <dgm:cxn modelId="{7290E45B-B215-4D8E-9697-36BAB5385354}" type="presParOf" srcId="{C345CAF4-380F-4C06-BE64-FCD9FD0D1CD7}" destId="{1D551E10-51B9-4240-BCC6-BDF86E24F564}" srcOrd="2" destOrd="0" presId="urn:microsoft.com/office/officeart/2008/layout/VerticalCurvedList"/>
    <dgm:cxn modelId="{FF9F4830-646D-413C-8A80-7E0AAE81281D}" type="presParOf" srcId="{1D551E10-51B9-4240-BCC6-BDF86E24F564}" destId="{05F47A47-5657-42F6-A682-8BEFBFFB23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9562091-5E88-4783-859D-43EAB0E91B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8FF24EB2-58EF-4E58-91FC-647328365B2B}">
      <dgm:prSet phldrT="[Текст]" custT="1"/>
      <dgm:spPr/>
      <dgm:t>
        <a:bodyPr anchor="t"/>
        <a:lstStyle/>
        <a:p>
          <a:pPr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Стеклянные или керамические мелющие тела (бисер) размером 3</a:t>
          </a:r>
          <a:r>
            <a:rPr lang="ru-RU" sz="1200" b="0" i="0" u="none" strike="noStrike" cap="none" dirty="0" smtClean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–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мм, 2</a:t>
          </a:r>
          <a:r>
            <a:rPr lang="ru-RU" sz="1200" b="0" i="0" u="none" strike="noStrike" cap="none" dirty="0" smtClean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–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2.2 мм круглой формы стойкие к истиранию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(30 тонн в год) </a:t>
          </a:r>
        </a:p>
        <a:p>
          <a:pPr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Аналог </a:t>
          </a:r>
          <a:r>
            <a:rPr lang="en-US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Sigmund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050" b="0" i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lindner</a:t>
          </a:r>
          <a:r>
            <a:rPr lang="en-US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(тип </a:t>
          </a:r>
          <a:r>
            <a:rPr lang="en-US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SL 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7512, тип </a:t>
          </a:r>
          <a:r>
            <a:rPr lang="en-US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ZC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  <a:r>
            <a:rPr lang="en-US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050" b="0" i="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ОАО «Лакокраска» в качестве мелющих тел для </a:t>
          </a:r>
          <a:r>
            <a:rPr lang="ru-RU" sz="1050" b="0" i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диспергирующего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оборудования.</a:t>
          </a:r>
        </a:p>
        <a:p>
          <a:pPr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рынке Республики Беларусь выпуск не осуществляется.  Основные производители расположены в Европе и Китае . В Европе основные производители «</a:t>
          </a:r>
          <a:r>
            <a:rPr lang="en-US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Sigmund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050" b="0" i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lindner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(Германия»  </a:t>
          </a:r>
          <a:r>
            <a:rPr lang="ru-RU" sz="1050" b="0" i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«</a:t>
          </a:r>
          <a:r>
            <a:rPr lang="en-US" sz="1050" b="0" i="0" u="none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Preciosa</a:t>
          </a:r>
          <a:r>
            <a:rPr lang="en-US" sz="1050" b="0" i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050" b="0" i="0" u="none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Ornela</a:t>
          </a:r>
          <a:r>
            <a:rPr lang="ru-RU" sz="1050" b="0" i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(Чехия).</a:t>
          </a:r>
        </a:p>
        <a:p>
          <a:pPr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Потребители практически все лакокрасочные компании и отрасли где используются бисерные мельницы.</a:t>
          </a:r>
        </a:p>
        <a:p>
          <a:pPr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  <a:endParaRPr lang="ru-RU" sz="1000" b="0" i="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Стеклянные микросферы размером 100</a:t>
          </a:r>
          <a:r>
            <a:rPr lang="ru-RU" sz="1200" b="0" i="0" u="none" strike="noStrike" cap="none" dirty="0" smtClean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–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600 мкм </a:t>
          </a:r>
          <a:r>
            <a:rPr lang="ru-RU" sz="120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(800 тонн в год)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СТБ 1750 (флотационная, гидрофобная, адгезионная обработка).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Возможна организация совместного производства.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комплектация ОАО «Лакокраска» эмали для разметки дорог для придания </a:t>
          </a:r>
          <a:r>
            <a:rPr lang="ru-RU" sz="1050" b="0" i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световозвращающих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свойств.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рынке Республики Беларусь  выпуск осуществляет один производитель ГК «</a:t>
          </a:r>
          <a:r>
            <a:rPr lang="ru-RU" sz="1050" b="0" i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СТиМ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            </a:t>
          </a:r>
          <a:b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1050" b="0" i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г.Бресте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объеме 400</a:t>
          </a:r>
          <a:r>
            <a:rPr lang="ru-RU" sz="1050" b="0" i="0" u="none" strike="noStrike" cap="none" dirty="0" smtClean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–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600 тонн в месяц. В Российской Федерации несколько производителей.                     В мире основные производители расположены в Китае.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Ориентировочный объем инвестиций: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3,2 </a:t>
          </a:r>
          <a:r>
            <a:rPr lang="ru-RU" sz="1050" b="0" i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млн.долларов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США.</a:t>
          </a:r>
        </a:p>
      </dgm:t>
    </dgm:pt>
    <dgm:pt modelId="{BC4DBCC1-65AC-4D65-B17F-9797F6B0D70D}" type="sibTrans" cxnId="{DAD45425-62B0-42FF-B13A-6E7FAC4157C6}">
      <dgm:prSet/>
      <dgm:spPr/>
      <dgm:t>
        <a:bodyPr/>
        <a:lstStyle/>
        <a:p>
          <a:endParaRPr lang="ru-RU"/>
        </a:p>
      </dgm:t>
    </dgm:pt>
    <dgm:pt modelId="{20577043-790E-4319-A75D-97B149E00CEE}" type="parTrans" cxnId="{DAD45425-62B0-42FF-B13A-6E7FAC4157C6}">
      <dgm:prSet/>
      <dgm:spPr/>
      <dgm:t>
        <a:bodyPr/>
        <a:lstStyle/>
        <a:p>
          <a:endParaRPr lang="ru-RU"/>
        </a:p>
      </dgm:t>
    </dgm:pt>
    <dgm:pt modelId="{B6260EC1-8016-48F8-9954-FC4BFB13FB26}" type="pres">
      <dgm:prSet presAssocID="{79562091-5E88-4783-859D-43EAB0E91B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45CAF4-380F-4C06-BE64-FCD9FD0D1CD7}" type="pres">
      <dgm:prSet presAssocID="{79562091-5E88-4783-859D-43EAB0E91BD0}" presName="Name1" presStyleCnt="0"/>
      <dgm:spPr/>
    </dgm:pt>
    <dgm:pt modelId="{2918F64E-D697-4460-9FCB-A6B1A4020AE3}" type="pres">
      <dgm:prSet presAssocID="{79562091-5E88-4783-859D-43EAB0E91BD0}" presName="cycle" presStyleCnt="0"/>
      <dgm:spPr/>
    </dgm:pt>
    <dgm:pt modelId="{3908E5AB-4ACA-4DAF-9D78-CC670ABE7664}" type="pres">
      <dgm:prSet presAssocID="{79562091-5E88-4783-859D-43EAB0E91BD0}" presName="srcNode" presStyleLbl="node1" presStyleIdx="0" presStyleCnt="1"/>
      <dgm:spPr/>
    </dgm:pt>
    <dgm:pt modelId="{071F06FE-15AA-46EF-A6E5-408F7A97756F}" type="pres">
      <dgm:prSet presAssocID="{79562091-5E88-4783-859D-43EAB0E91BD0}" presName="conn" presStyleLbl="parChTrans1D2" presStyleIdx="0" presStyleCnt="1"/>
      <dgm:spPr/>
      <dgm:t>
        <a:bodyPr/>
        <a:lstStyle/>
        <a:p>
          <a:endParaRPr lang="ru-RU"/>
        </a:p>
      </dgm:t>
    </dgm:pt>
    <dgm:pt modelId="{7D994EA8-2EF6-422F-AE7E-B8FBBA7D4869}" type="pres">
      <dgm:prSet presAssocID="{79562091-5E88-4783-859D-43EAB0E91BD0}" presName="extraNode" presStyleLbl="node1" presStyleIdx="0" presStyleCnt="1"/>
      <dgm:spPr/>
    </dgm:pt>
    <dgm:pt modelId="{BE3C8029-6F18-4F05-B92A-961AD7A83D8B}" type="pres">
      <dgm:prSet presAssocID="{79562091-5E88-4783-859D-43EAB0E91BD0}" presName="dstNode" presStyleLbl="node1" presStyleIdx="0" presStyleCnt="1"/>
      <dgm:spPr/>
    </dgm:pt>
    <dgm:pt modelId="{2E0B658A-F68E-446B-8EC0-17C8C6C2051E}" type="pres">
      <dgm:prSet presAssocID="{8FF24EB2-58EF-4E58-91FC-647328365B2B}" presName="text_1" presStyleLbl="node1" presStyleIdx="0" presStyleCnt="1" custScaleX="99056" custScaleY="186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43210-8C08-4CD2-82F2-FB4A0B1FC687}" type="pres">
      <dgm:prSet presAssocID="{8FF24EB2-58EF-4E58-91FC-647328365B2B}" presName="accent_1" presStyleCnt="0"/>
      <dgm:spPr/>
    </dgm:pt>
    <dgm:pt modelId="{7E101078-6829-4DF2-B724-41F30DA414F5}" type="pres">
      <dgm:prSet presAssocID="{8FF24EB2-58EF-4E58-91FC-647328365B2B}" presName="accentRepeatNode" presStyleLbl="solidFgAcc1" presStyleIdx="0" presStyleCnt="1" custLinFactNeighborX="441" custLinFactNeighborY="1245"/>
      <dgm:spPr/>
    </dgm:pt>
  </dgm:ptLst>
  <dgm:cxnLst>
    <dgm:cxn modelId="{ED808C3B-C9AA-45C5-8CCE-4133F63FF1F4}" type="presOf" srcId="{8FF24EB2-58EF-4E58-91FC-647328365B2B}" destId="{2E0B658A-F68E-446B-8EC0-17C8C6C2051E}" srcOrd="0" destOrd="0" presId="urn:microsoft.com/office/officeart/2008/layout/VerticalCurvedList"/>
    <dgm:cxn modelId="{DAD45425-62B0-42FF-B13A-6E7FAC4157C6}" srcId="{79562091-5E88-4783-859D-43EAB0E91BD0}" destId="{8FF24EB2-58EF-4E58-91FC-647328365B2B}" srcOrd="0" destOrd="0" parTransId="{20577043-790E-4319-A75D-97B149E00CEE}" sibTransId="{BC4DBCC1-65AC-4D65-B17F-9797F6B0D70D}"/>
    <dgm:cxn modelId="{EC82BB4D-67E6-43BD-8F7F-6718C4CE8E64}" type="presOf" srcId="{BC4DBCC1-65AC-4D65-B17F-9797F6B0D70D}" destId="{071F06FE-15AA-46EF-A6E5-408F7A97756F}" srcOrd="0" destOrd="0" presId="urn:microsoft.com/office/officeart/2008/layout/VerticalCurvedList"/>
    <dgm:cxn modelId="{94046845-DB62-497B-8E9D-8BD0557BD272}" type="presOf" srcId="{79562091-5E88-4783-859D-43EAB0E91BD0}" destId="{B6260EC1-8016-48F8-9954-FC4BFB13FB26}" srcOrd="0" destOrd="0" presId="urn:microsoft.com/office/officeart/2008/layout/VerticalCurvedList"/>
    <dgm:cxn modelId="{2EE8FBFE-B313-4DC3-9851-4B0D43FC682A}" type="presParOf" srcId="{B6260EC1-8016-48F8-9954-FC4BFB13FB26}" destId="{C345CAF4-380F-4C06-BE64-FCD9FD0D1CD7}" srcOrd="0" destOrd="0" presId="urn:microsoft.com/office/officeart/2008/layout/VerticalCurvedList"/>
    <dgm:cxn modelId="{BF056E62-F1A2-4340-A87C-AAFE6CFA7D16}" type="presParOf" srcId="{C345CAF4-380F-4C06-BE64-FCD9FD0D1CD7}" destId="{2918F64E-D697-4460-9FCB-A6B1A4020AE3}" srcOrd="0" destOrd="0" presId="urn:microsoft.com/office/officeart/2008/layout/VerticalCurvedList"/>
    <dgm:cxn modelId="{06678AEB-0F4F-48EF-950B-3F0017A1874A}" type="presParOf" srcId="{2918F64E-D697-4460-9FCB-A6B1A4020AE3}" destId="{3908E5AB-4ACA-4DAF-9D78-CC670ABE7664}" srcOrd="0" destOrd="0" presId="urn:microsoft.com/office/officeart/2008/layout/VerticalCurvedList"/>
    <dgm:cxn modelId="{F6DB72D2-7E55-47CB-B1A8-03B614875762}" type="presParOf" srcId="{2918F64E-D697-4460-9FCB-A6B1A4020AE3}" destId="{071F06FE-15AA-46EF-A6E5-408F7A97756F}" srcOrd="1" destOrd="0" presId="urn:microsoft.com/office/officeart/2008/layout/VerticalCurvedList"/>
    <dgm:cxn modelId="{3A5B0243-8F68-4C51-9BD7-7A2B7952020F}" type="presParOf" srcId="{2918F64E-D697-4460-9FCB-A6B1A4020AE3}" destId="{7D994EA8-2EF6-422F-AE7E-B8FBBA7D4869}" srcOrd="2" destOrd="0" presId="urn:microsoft.com/office/officeart/2008/layout/VerticalCurvedList"/>
    <dgm:cxn modelId="{3CA2007C-70A1-4B45-A536-39CFCCFC3424}" type="presParOf" srcId="{2918F64E-D697-4460-9FCB-A6B1A4020AE3}" destId="{BE3C8029-6F18-4F05-B92A-961AD7A83D8B}" srcOrd="3" destOrd="0" presId="urn:microsoft.com/office/officeart/2008/layout/VerticalCurvedList"/>
    <dgm:cxn modelId="{87042C37-99A4-419B-ABD4-A049A2B91772}" type="presParOf" srcId="{C345CAF4-380F-4C06-BE64-FCD9FD0D1CD7}" destId="{2E0B658A-F68E-446B-8EC0-17C8C6C2051E}" srcOrd="1" destOrd="0" presId="urn:microsoft.com/office/officeart/2008/layout/VerticalCurvedList"/>
    <dgm:cxn modelId="{E5FEB9A0-3957-4A77-9699-801AAFF11D3E}" type="presParOf" srcId="{C345CAF4-380F-4C06-BE64-FCD9FD0D1CD7}" destId="{63843210-8C08-4CD2-82F2-FB4A0B1FC687}" srcOrd="2" destOrd="0" presId="urn:microsoft.com/office/officeart/2008/layout/VerticalCurvedList"/>
    <dgm:cxn modelId="{D93A6160-8E23-42B8-A9FA-CA99120BCFB3}" type="presParOf" srcId="{63843210-8C08-4CD2-82F2-FB4A0B1FC687}" destId="{7E101078-6829-4DF2-B724-41F30DA414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9562091-5E88-4783-859D-43EAB0E91B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3D2B6BF2-2768-4E71-A15B-C3B6C72CE0FC}">
      <dgm:prSet phldrT="[Текст]" custT="1"/>
      <dgm:spPr/>
      <dgm:t>
        <a:bodyPr anchor="t"/>
        <a:lstStyle/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Присадка загущающая на основе масляного концентрата полиизопрена или каучука СКЭПТ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в ОАО «Завод горного воска» в качестве компонента для производства пластичных смазок и добавки к маслам. На рынке Республики Беларусь выпуск не осуществляется. В Российской Федерации несколько производителей.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Ориентировочная среднегодовая потребность: </a:t>
          </a:r>
          <a:r>
            <a:rPr lang="ru-RU" sz="105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тонны.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00" b="1" i="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Присадка противозадирная серосодержащая, не менее 20 % серы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в ОАО «Завод горного воска» в качестве компонента для введения в состав смазочных масел, с целью повышения противозадирных свойств. На рынке Республики Беларусь выпуск не осуществляется. В Российской Федерации одним из производителей является ООО «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Олеокам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». В Европе основные производители компания «ARKEMA» (Франция); компания «SEQENS» (Франция).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Ориентировочная среднегодовая потребность: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тонн.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00" b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Присадки </a:t>
          </a:r>
          <a:r>
            <a:rPr lang="en-US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US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Irgamet</a:t>
          </a:r>
          <a:r>
            <a:rPr lang="en-US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39, </a:t>
          </a:r>
          <a:r>
            <a:rPr lang="en-US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Synativ</a:t>
          </a:r>
          <a:r>
            <a:rPr lang="en-US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PE, </a:t>
          </a:r>
          <a:r>
            <a:rPr lang="en-US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Irgacor</a:t>
          </a:r>
          <a:r>
            <a:rPr lang="en-US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NPA)</a:t>
          </a:r>
          <a:endParaRPr lang="ru-RU" sz="1200" b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использование в ОАО «Завод горного воска» в качестве ингибиторов коррозии,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деактиваторов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металлов для смазочных материалов и металлообрабатывающих жидкостей.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рынке Республики Беларусь выпуск не осуществляется. В Европе единственным  производителем является 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«BASF </a:t>
          </a:r>
          <a:r>
            <a:rPr lang="ru-RU" sz="1050" b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Societas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b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Europaea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», «БАСФ» (Германия).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Ориентировочная среднегодовая потребность: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тонны.</a:t>
          </a:r>
          <a:endParaRPr lang="ru-RU" sz="1050" b="1" i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F21F78-8FD3-414F-876D-EA919B8F9B61}" type="parTrans" cxnId="{2DB06046-998E-4BE1-BC68-B0968999850B}">
      <dgm:prSet/>
      <dgm:spPr/>
      <dgm:t>
        <a:bodyPr/>
        <a:lstStyle/>
        <a:p>
          <a:endParaRPr lang="ru-RU"/>
        </a:p>
      </dgm:t>
    </dgm:pt>
    <dgm:pt modelId="{349FCFBE-2127-46F7-B7E9-84675ED72E25}" type="sibTrans" cxnId="{2DB06046-998E-4BE1-BC68-B0968999850B}">
      <dgm:prSet/>
      <dgm:spPr/>
      <dgm:t>
        <a:bodyPr/>
        <a:lstStyle/>
        <a:p>
          <a:endParaRPr lang="ru-RU"/>
        </a:p>
      </dgm:t>
    </dgm:pt>
    <dgm:pt modelId="{B6260EC1-8016-48F8-9954-FC4BFB13FB26}" type="pres">
      <dgm:prSet presAssocID="{79562091-5E88-4783-859D-43EAB0E91B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45CAF4-380F-4C06-BE64-FCD9FD0D1CD7}" type="pres">
      <dgm:prSet presAssocID="{79562091-5E88-4783-859D-43EAB0E91BD0}" presName="Name1" presStyleCnt="0"/>
      <dgm:spPr/>
    </dgm:pt>
    <dgm:pt modelId="{2918F64E-D697-4460-9FCB-A6B1A4020AE3}" type="pres">
      <dgm:prSet presAssocID="{79562091-5E88-4783-859D-43EAB0E91BD0}" presName="cycle" presStyleCnt="0"/>
      <dgm:spPr/>
    </dgm:pt>
    <dgm:pt modelId="{3908E5AB-4ACA-4DAF-9D78-CC670ABE7664}" type="pres">
      <dgm:prSet presAssocID="{79562091-5E88-4783-859D-43EAB0E91BD0}" presName="srcNode" presStyleLbl="node1" presStyleIdx="0" presStyleCnt="1"/>
      <dgm:spPr/>
    </dgm:pt>
    <dgm:pt modelId="{071F06FE-15AA-46EF-A6E5-408F7A97756F}" type="pres">
      <dgm:prSet presAssocID="{79562091-5E88-4783-859D-43EAB0E91BD0}" presName="conn" presStyleLbl="parChTrans1D2" presStyleIdx="0" presStyleCnt="1"/>
      <dgm:spPr/>
      <dgm:t>
        <a:bodyPr/>
        <a:lstStyle/>
        <a:p>
          <a:endParaRPr lang="ru-RU"/>
        </a:p>
      </dgm:t>
    </dgm:pt>
    <dgm:pt modelId="{7D994EA8-2EF6-422F-AE7E-B8FBBA7D4869}" type="pres">
      <dgm:prSet presAssocID="{79562091-5E88-4783-859D-43EAB0E91BD0}" presName="extraNode" presStyleLbl="node1" presStyleIdx="0" presStyleCnt="1"/>
      <dgm:spPr/>
    </dgm:pt>
    <dgm:pt modelId="{BE3C8029-6F18-4F05-B92A-961AD7A83D8B}" type="pres">
      <dgm:prSet presAssocID="{79562091-5E88-4783-859D-43EAB0E91BD0}" presName="dstNode" presStyleLbl="node1" presStyleIdx="0" presStyleCnt="1"/>
      <dgm:spPr/>
    </dgm:pt>
    <dgm:pt modelId="{3215ADA4-87B3-4936-85BC-E7ACDECF84F8}" type="pres">
      <dgm:prSet presAssocID="{3D2B6BF2-2768-4E71-A15B-C3B6C72CE0FC}" presName="text_1" presStyleLbl="node1" presStyleIdx="0" presStyleCnt="1" custScaleX="99729" custScaleY="193382" custLinFactNeighborX="-1564" custLinFactNeighborY="1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51E10-51B9-4240-BCC6-BDF86E24F564}" type="pres">
      <dgm:prSet presAssocID="{3D2B6BF2-2768-4E71-A15B-C3B6C72CE0FC}" presName="accent_1" presStyleCnt="0"/>
      <dgm:spPr/>
    </dgm:pt>
    <dgm:pt modelId="{05F47A47-5657-42F6-A682-8BEFBFFB2362}" type="pres">
      <dgm:prSet presAssocID="{3D2B6BF2-2768-4E71-A15B-C3B6C72CE0FC}" presName="accentRepeatNode" presStyleLbl="solidFgAcc1" presStyleIdx="0" presStyleCnt="1" custScaleX="98741" custScaleY="96831" custLinFactNeighborX="7396" custLinFactNeighborY="2713"/>
      <dgm:spPr/>
    </dgm:pt>
  </dgm:ptLst>
  <dgm:cxnLst>
    <dgm:cxn modelId="{2DB06046-998E-4BE1-BC68-B0968999850B}" srcId="{79562091-5E88-4783-859D-43EAB0E91BD0}" destId="{3D2B6BF2-2768-4E71-A15B-C3B6C72CE0FC}" srcOrd="0" destOrd="0" parTransId="{6BF21F78-8FD3-414F-876D-EA919B8F9B61}" sibTransId="{349FCFBE-2127-46F7-B7E9-84675ED72E25}"/>
    <dgm:cxn modelId="{EB2D9EF3-3A24-438E-8487-67B9A821098E}" type="presOf" srcId="{79562091-5E88-4783-859D-43EAB0E91BD0}" destId="{B6260EC1-8016-48F8-9954-FC4BFB13FB26}" srcOrd="0" destOrd="0" presId="urn:microsoft.com/office/officeart/2008/layout/VerticalCurvedList"/>
    <dgm:cxn modelId="{25A10007-2ACD-4695-87F5-7EF4658BCC15}" type="presOf" srcId="{349FCFBE-2127-46F7-B7E9-84675ED72E25}" destId="{071F06FE-15AA-46EF-A6E5-408F7A97756F}" srcOrd="0" destOrd="0" presId="urn:microsoft.com/office/officeart/2008/layout/VerticalCurvedList"/>
    <dgm:cxn modelId="{59217E46-D470-45FD-B1B0-EF9E1DAA2190}" type="presOf" srcId="{3D2B6BF2-2768-4E71-A15B-C3B6C72CE0FC}" destId="{3215ADA4-87B3-4936-85BC-E7ACDECF84F8}" srcOrd="0" destOrd="0" presId="urn:microsoft.com/office/officeart/2008/layout/VerticalCurvedList"/>
    <dgm:cxn modelId="{D28CD045-5DE5-4C85-AFD8-3ABF46944520}" type="presParOf" srcId="{B6260EC1-8016-48F8-9954-FC4BFB13FB26}" destId="{C345CAF4-380F-4C06-BE64-FCD9FD0D1CD7}" srcOrd="0" destOrd="0" presId="urn:microsoft.com/office/officeart/2008/layout/VerticalCurvedList"/>
    <dgm:cxn modelId="{BCCB155E-30B8-4D61-AF29-7E0C20620F8A}" type="presParOf" srcId="{C345CAF4-380F-4C06-BE64-FCD9FD0D1CD7}" destId="{2918F64E-D697-4460-9FCB-A6B1A4020AE3}" srcOrd="0" destOrd="0" presId="urn:microsoft.com/office/officeart/2008/layout/VerticalCurvedList"/>
    <dgm:cxn modelId="{3C5B5E13-CF68-4540-9C77-08DF1C9631DE}" type="presParOf" srcId="{2918F64E-D697-4460-9FCB-A6B1A4020AE3}" destId="{3908E5AB-4ACA-4DAF-9D78-CC670ABE7664}" srcOrd="0" destOrd="0" presId="urn:microsoft.com/office/officeart/2008/layout/VerticalCurvedList"/>
    <dgm:cxn modelId="{8FF50E86-5A21-4E84-B383-1B00D6C22A89}" type="presParOf" srcId="{2918F64E-D697-4460-9FCB-A6B1A4020AE3}" destId="{071F06FE-15AA-46EF-A6E5-408F7A97756F}" srcOrd="1" destOrd="0" presId="urn:microsoft.com/office/officeart/2008/layout/VerticalCurvedList"/>
    <dgm:cxn modelId="{EFC01085-239E-40F6-A2AA-CFE4E6C8A4B4}" type="presParOf" srcId="{2918F64E-D697-4460-9FCB-A6B1A4020AE3}" destId="{7D994EA8-2EF6-422F-AE7E-B8FBBA7D4869}" srcOrd="2" destOrd="0" presId="urn:microsoft.com/office/officeart/2008/layout/VerticalCurvedList"/>
    <dgm:cxn modelId="{FCA1C285-C351-4B4E-88B0-A83BD9C6E590}" type="presParOf" srcId="{2918F64E-D697-4460-9FCB-A6B1A4020AE3}" destId="{BE3C8029-6F18-4F05-B92A-961AD7A83D8B}" srcOrd="3" destOrd="0" presId="urn:microsoft.com/office/officeart/2008/layout/VerticalCurvedList"/>
    <dgm:cxn modelId="{227E3917-3530-4A84-B401-23BEC57380C0}" type="presParOf" srcId="{C345CAF4-380F-4C06-BE64-FCD9FD0D1CD7}" destId="{3215ADA4-87B3-4936-85BC-E7ACDECF84F8}" srcOrd="1" destOrd="0" presId="urn:microsoft.com/office/officeart/2008/layout/VerticalCurvedList"/>
    <dgm:cxn modelId="{56E491FF-D406-4C2D-AF3C-18052345D39B}" type="presParOf" srcId="{C345CAF4-380F-4C06-BE64-FCD9FD0D1CD7}" destId="{1D551E10-51B9-4240-BCC6-BDF86E24F564}" srcOrd="2" destOrd="0" presId="urn:microsoft.com/office/officeart/2008/layout/VerticalCurvedList"/>
    <dgm:cxn modelId="{81122DCC-5363-4302-A05F-B49128E41E7D}" type="presParOf" srcId="{1D551E10-51B9-4240-BCC6-BDF86E24F564}" destId="{05F47A47-5657-42F6-A682-8BEFBFFB23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9562091-5E88-4783-859D-43EAB0E91B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3D2B6BF2-2768-4E71-A15B-C3B6C72CE0FC}">
      <dgm:prSet phldrT="[Текст]" custT="1"/>
      <dgm:spPr/>
      <dgm:t>
        <a:bodyPr anchor="t"/>
        <a:lstStyle/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Парафин хлорированный жидкий марка ХП-470 А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в ОАО «Завод горного воска» в качестве вторичного пластификатора для производства светлых полимерных композиций.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рынке Республики Беларусь выпуск не осуществляется. В Российской Федерации основным производителей является ОАО «КАУСТИК».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Ориентировочная среднегодовая потребность: </a:t>
          </a:r>
          <a:r>
            <a:rPr lang="ru-RU" sz="105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тонны.</a:t>
          </a:r>
          <a:endParaRPr lang="ru-RU" sz="1050" b="1" i="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00" b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Церезин марка 75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u="none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в ОАО «Завод горного воска» в качестве компонента для производства смазок, восковых сплавов, полимерных композиций.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рынке Республики Беларусь выпуск не осуществляется. В Российской Федерации несколько производителей.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Ориентировочная среднегодовая потребность: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 тонн.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00" b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Биоциды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 Вазин-50, аналоги </a:t>
          </a:r>
          <a:r>
            <a:rPr lang="en-US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Acticide</a:t>
          </a:r>
          <a:r>
            <a:rPr lang="en-US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MV 14, </a:t>
          </a:r>
          <a:r>
            <a:rPr lang="en-US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Acticide</a:t>
          </a:r>
          <a:r>
            <a:rPr lang="en-US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OX)</a:t>
          </a:r>
          <a:endParaRPr lang="ru-RU" sz="1200" b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в ОАО «Завод горного воска» в качестве компонентов для производства смазочно-охлаждающих жидкостей.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рынке Республики Беларусь выпуск не осуществляется. В Российской Федерации производителем является ООО «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Олеокам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». В Европе производителем является 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en-US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THOR GmbH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r>
            <a:rPr lang="en-US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(Германия).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Ориентировочная среднегодовая потребность: </a:t>
          </a:r>
          <a:r>
            <a:rPr lang="ru-RU" sz="105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тонны.</a:t>
          </a:r>
          <a:endParaRPr lang="ru-RU" sz="1050" b="1" i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F21F78-8FD3-414F-876D-EA919B8F9B61}" type="parTrans" cxnId="{2DB06046-998E-4BE1-BC68-B0968999850B}">
      <dgm:prSet/>
      <dgm:spPr/>
      <dgm:t>
        <a:bodyPr/>
        <a:lstStyle/>
        <a:p>
          <a:endParaRPr lang="ru-RU"/>
        </a:p>
      </dgm:t>
    </dgm:pt>
    <dgm:pt modelId="{349FCFBE-2127-46F7-B7E9-84675ED72E25}" type="sibTrans" cxnId="{2DB06046-998E-4BE1-BC68-B0968999850B}">
      <dgm:prSet/>
      <dgm:spPr/>
      <dgm:t>
        <a:bodyPr/>
        <a:lstStyle/>
        <a:p>
          <a:endParaRPr lang="ru-RU"/>
        </a:p>
      </dgm:t>
    </dgm:pt>
    <dgm:pt modelId="{B6260EC1-8016-48F8-9954-FC4BFB13FB26}" type="pres">
      <dgm:prSet presAssocID="{79562091-5E88-4783-859D-43EAB0E91B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45CAF4-380F-4C06-BE64-FCD9FD0D1CD7}" type="pres">
      <dgm:prSet presAssocID="{79562091-5E88-4783-859D-43EAB0E91BD0}" presName="Name1" presStyleCnt="0"/>
      <dgm:spPr/>
    </dgm:pt>
    <dgm:pt modelId="{2918F64E-D697-4460-9FCB-A6B1A4020AE3}" type="pres">
      <dgm:prSet presAssocID="{79562091-5E88-4783-859D-43EAB0E91BD0}" presName="cycle" presStyleCnt="0"/>
      <dgm:spPr/>
    </dgm:pt>
    <dgm:pt modelId="{3908E5AB-4ACA-4DAF-9D78-CC670ABE7664}" type="pres">
      <dgm:prSet presAssocID="{79562091-5E88-4783-859D-43EAB0E91BD0}" presName="srcNode" presStyleLbl="node1" presStyleIdx="0" presStyleCnt="1"/>
      <dgm:spPr/>
    </dgm:pt>
    <dgm:pt modelId="{071F06FE-15AA-46EF-A6E5-408F7A97756F}" type="pres">
      <dgm:prSet presAssocID="{79562091-5E88-4783-859D-43EAB0E91BD0}" presName="conn" presStyleLbl="parChTrans1D2" presStyleIdx="0" presStyleCnt="1"/>
      <dgm:spPr/>
      <dgm:t>
        <a:bodyPr/>
        <a:lstStyle/>
        <a:p>
          <a:endParaRPr lang="ru-RU"/>
        </a:p>
      </dgm:t>
    </dgm:pt>
    <dgm:pt modelId="{7D994EA8-2EF6-422F-AE7E-B8FBBA7D4869}" type="pres">
      <dgm:prSet presAssocID="{79562091-5E88-4783-859D-43EAB0E91BD0}" presName="extraNode" presStyleLbl="node1" presStyleIdx="0" presStyleCnt="1"/>
      <dgm:spPr/>
    </dgm:pt>
    <dgm:pt modelId="{BE3C8029-6F18-4F05-B92A-961AD7A83D8B}" type="pres">
      <dgm:prSet presAssocID="{79562091-5E88-4783-859D-43EAB0E91BD0}" presName="dstNode" presStyleLbl="node1" presStyleIdx="0" presStyleCnt="1"/>
      <dgm:spPr/>
    </dgm:pt>
    <dgm:pt modelId="{3215ADA4-87B3-4936-85BC-E7ACDECF84F8}" type="pres">
      <dgm:prSet presAssocID="{3D2B6BF2-2768-4E71-A15B-C3B6C72CE0FC}" presName="text_1" presStyleLbl="node1" presStyleIdx="0" presStyleCnt="1" custScaleX="101871" custScaleY="183166" custLinFactNeighborX="-1564" custLinFactNeighborY="1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51E10-51B9-4240-BCC6-BDF86E24F564}" type="pres">
      <dgm:prSet presAssocID="{3D2B6BF2-2768-4E71-A15B-C3B6C72CE0FC}" presName="accent_1" presStyleCnt="0"/>
      <dgm:spPr/>
    </dgm:pt>
    <dgm:pt modelId="{05F47A47-5657-42F6-A682-8BEFBFFB2362}" type="pres">
      <dgm:prSet presAssocID="{3D2B6BF2-2768-4E71-A15B-C3B6C72CE0FC}" presName="accentRepeatNode" presStyleLbl="solidFgAcc1" presStyleIdx="0" presStyleCnt="1" custScaleX="98741" custScaleY="96831" custLinFactNeighborX="7396" custLinFactNeighborY="2713"/>
      <dgm:spPr/>
    </dgm:pt>
  </dgm:ptLst>
  <dgm:cxnLst>
    <dgm:cxn modelId="{2DB06046-998E-4BE1-BC68-B0968999850B}" srcId="{79562091-5E88-4783-859D-43EAB0E91BD0}" destId="{3D2B6BF2-2768-4E71-A15B-C3B6C72CE0FC}" srcOrd="0" destOrd="0" parTransId="{6BF21F78-8FD3-414F-876D-EA919B8F9B61}" sibTransId="{349FCFBE-2127-46F7-B7E9-84675ED72E25}"/>
    <dgm:cxn modelId="{EB2D9EF3-3A24-438E-8487-67B9A821098E}" type="presOf" srcId="{79562091-5E88-4783-859D-43EAB0E91BD0}" destId="{B6260EC1-8016-48F8-9954-FC4BFB13FB26}" srcOrd="0" destOrd="0" presId="urn:microsoft.com/office/officeart/2008/layout/VerticalCurvedList"/>
    <dgm:cxn modelId="{25A10007-2ACD-4695-87F5-7EF4658BCC15}" type="presOf" srcId="{349FCFBE-2127-46F7-B7E9-84675ED72E25}" destId="{071F06FE-15AA-46EF-A6E5-408F7A97756F}" srcOrd="0" destOrd="0" presId="urn:microsoft.com/office/officeart/2008/layout/VerticalCurvedList"/>
    <dgm:cxn modelId="{59217E46-D470-45FD-B1B0-EF9E1DAA2190}" type="presOf" srcId="{3D2B6BF2-2768-4E71-A15B-C3B6C72CE0FC}" destId="{3215ADA4-87B3-4936-85BC-E7ACDECF84F8}" srcOrd="0" destOrd="0" presId="urn:microsoft.com/office/officeart/2008/layout/VerticalCurvedList"/>
    <dgm:cxn modelId="{D28CD045-5DE5-4C85-AFD8-3ABF46944520}" type="presParOf" srcId="{B6260EC1-8016-48F8-9954-FC4BFB13FB26}" destId="{C345CAF4-380F-4C06-BE64-FCD9FD0D1CD7}" srcOrd="0" destOrd="0" presId="urn:microsoft.com/office/officeart/2008/layout/VerticalCurvedList"/>
    <dgm:cxn modelId="{BCCB155E-30B8-4D61-AF29-7E0C20620F8A}" type="presParOf" srcId="{C345CAF4-380F-4C06-BE64-FCD9FD0D1CD7}" destId="{2918F64E-D697-4460-9FCB-A6B1A4020AE3}" srcOrd="0" destOrd="0" presId="urn:microsoft.com/office/officeart/2008/layout/VerticalCurvedList"/>
    <dgm:cxn modelId="{3C5B5E13-CF68-4540-9C77-08DF1C9631DE}" type="presParOf" srcId="{2918F64E-D697-4460-9FCB-A6B1A4020AE3}" destId="{3908E5AB-4ACA-4DAF-9D78-CC670ABE7664}" srcOrd="0" destOrd="0" presId="urn:microsoft.com/office/officeart/2008/layout/VerticalCurvedList"/>
    <dgm:cxn modelId="{8FF50E86-5A21-4E84-B383-1B00D6C22A89}" type="presParOf" srcId="{2918F64E-D697-4460-9FCB-A6B1A4020AE3}" destId="{071F06FE-15AA-46EF-A6E5-408F7A97756F}" srcOrd="1" destOrd="0" presId="urn:microsoft.com/office/officeart/2008/layout/VerticalCurvedList"/>
    <dgm:cxn modelId="{EFC01085-239E-40F6-A2AA-CFE4E6C8A4B4}" type="presParOf" srcId="{2918F64E-D697-4460-9FCB-A6B1A4020AE3}" destId="{7D994EA8-2EF6-422F-AE7E-B8FBBA7D4869}" srcOrd="2" destOrd="0" presId="urn:microsoft.com/office/officeart/2008/layout/VerticalCurvedList"/>
    <dgm:cxn modelId="{FCA1C285-C351-4B4E-88B0-A83BD9C6E590}" type="presParOf" srcId="{2918F64E-D697-4460-9FCB-A6B1A4020AE3}" destId="{BE3C8029-6F18-4F05-B92A-961AD7A83D8B}" srcOrd="3" destOrd="0" presId="urn:microsoft.com/office/officeart/2008/layout/VerticalCurvedList"/>
    <dgm:cxn modelId="{227E3917-3530-4A84-B401-23BEC57380C0}" type="presParOf" srcId="{C345CAF4-380F-4C06-BE64-FCD9FD0D1CD7}" destId="{3215ADA4-87B3-4936-85BC-E7ACDECF84F8}" srcOrd="1" destOrd="0" presId="urn:microsoft.com/office/officeart/2008/layout/VerticalCurvedList"/>
    <dgm:cxn modelId="{56E491FF-D406-4C2D-AF3C-18052345D39B}" type="presParOf" srcId="{C345CAF4-380F-4C06-BE64-FCD9FD0D1CD7}" destId="{1D551E10-51B9-4240-BCC6-BDF86E24F564}" srcOrd="2" destOrd="0" presId="urn:microsoft.com/office/officeart/2008/layout/VerticalCurvedList"/>
    <dgm:cxn modelId="{81122DCC-5363-4302-A05F-B49128E41E7D}" type="presParOf" srcId="{1D551E10-51B9-4240-BCC6-BDF86E24F564}" destId="{05F47A47-5657-42F6-A682-8BEFBFFB23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9562091-5E88-4783-859D-43EAB0E91B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3D2B6BF2-2768-4E71-A15B-C3B6C72CE0FC}">
      <dgm:prSet phldrT="[Текст]" custT="1"/>
      <dgm:spPr/>
      <dgm:t>
        <a:bodyPr anchor="t"/>
        <a:lstStyle/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00" b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Масло 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талловое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сырое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в ОАО «Завод горного воска» в качестве компонента для производства смазочно-охлаждающих жидкостей.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рынке Республики Беларусь выпуск не осуществляется. В Российской Федерации несколько производителей.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Ориентировочная среднегодовая потребность: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тонны.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00" b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F21F78-8FD3-414F-876D-EA919B8F9B61}" type="parTrans" cxnId="{2DB06046-998E-4BE1-BC68-B0968999850B}">
      <dgm:prSet/>
      <dgm:spPr/>
      <dgm:t>
        <a:bodyPr/>
        <a:lstStyle/>
        <a:p>
          <a:endParaRPr lang="ru-RU"/>
        </a:p>
      </dgm:t>
    </dgm:pt>
    <dgm:pt modelId="{349FCFBE-2127-46F7-B7E9-84675ED72E25}" type="sibTrans" cxnId="{2DB06046-998E-4BE1-BC68-B0968999850B}">
      <dgm:prSet/>
      <dgm:spPr/>
      <dgm:t>
        <a:bodyPr/>
        <a:lstStyle/>
        <a:p>
          <a:endParaRPr lang="ru-RU"/>
        </a:p>
      </dgm:t>
    </dgm:pt>
    <dgm:pt modelId="{B6260EC1-8016-48F8-9954-FC4BFB13FB26}" type="pres">
      <dgm:prSet presAssocID="{79562091-5E88-4783-859D-43EAB0E91B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45CAF4-380F-4C06-BE64-FCD9FD0D1CD7}" type="pres">
      <dgm:prSet presAssocID="{79562091-5E88-4783-859D-43EAB0E91BD0}" presName="Name1" presStyleCnt="0"/>
      <dgm:spPr/>
    </dgm:pt>
    <dgm:pt modelId="{2918F64E-D697-4460-9FCB-A6B1A4020AE3}" type="pres">
      <dgm:prSet presAssocID="{79562091-5E88-4783-859D-43EAB0E91BD0}" presName="cycle" presStyleCnt="0"/>
      <dgm:spPr/>
    </dgm:pt>
    <dgm:pt modelId="{3908E5AB-4ACA-4DAF-9D78-CC670ABE7664}" type="pres">
      <dgm:prSet presAssocID="{79562091-5E88-4783-859D-43EAB0E91BD0}" presName="srcNode" presStyleLbl="node1" presStyleIdx="0" presStyleCnt="1"/>
      <dgm:spPr/>
    </dgm:pt>
    <dgm:pt modelId="{071F06FE-15AA-46EF-A6E5-408F7A97756F}" type="pres">
      <dgm:prSet presAssocID="{79562091-5E88-4783-859D-43EAB0E91BD0}" presName="conn" presStyleLbl="parChTrans1D2" presStyleIdx="0" presStyleCnt="1"/>
      <dgm:spPr/>
      <dgm:t>
        <a:bodyPr/>
        <a:lstStyle/>
        <a:p>
          <a:endParaRPr lang="ru-RU"/>
        </a:p>
      </dgm:t>
    </dgm:pt>
    <dgm:pt modelId="{7D994EA8-2EF6-422F-AE7E-B8FBBA7D4869}" type="pres">
      <dgm:prSet presAssocID="{79562091-5E88-4783-859D-43EAB0E91BD0}" presName="extraNode" presStyleLbl="node1" presStyleIdx="0" presStyleCnt="1"/>
      <dgm:spPr/>
    </dgm:pt>
    <dgm:pt modelId="{BE3C8029-6F18-4F05-B92A-961AD7A83D8B}" type="pres">
      <dgm:prSet presAssocID="{79562091-5E88-4783-859D-43EAB0E91BD0}" presName="dstNode" presStyleLbl="node1" presStyleIdx="0" presStyleCnt="1"/>
      <dgm:spPr/>
    </dgm:pt>
    <dgm:pt modelId="{3215ADA4-87B3-4936-85BC-E7ACDECF84F8}" type="pres">
      <dgm:prSet presAssocID="{3D2B6BF2-2768-4E71-A15B-C3B6C72CE0FC}" presName="text_1" presStyleLbl="node1" presStyleIdx="0" presStyleCnt="1" custScaleX="101871" custScaleY="62814" custLinFactNeighborX="-1028" custLinFactNeighborY="2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51E10-51B9-4240-BCC6-BDF86E24F564}" type="pres">
      <dgm:prSet presAssocID="{3D2B6BF2-2768-4E71-A15B-C3B6C72CE0FC}" presName="accent_1" presStyleCnt="0"/>
      <dgm:spPr/>
    </dgm:pt>
    <dgm:pt modelId="{05F47A47-5657-42F6-A682-8BEFBFFB2362}" type="pres">
      <dgm:prSet presAssocID="{3D2B6BF2-2768-4E71-A15B-C3B6C72CE0FC}" presName="accentRepeatNode" presStyleLbl="solidFgAcc1" presStyleIdx="0" presStyleCnt="1" custScaleX="98741" custScaleY="96831" custLinFactNeighborX="7396" custLinFactNeighborY="2713"/>
      <dgm:spPr/>
    </dgm:pt>
  </dgm:ptLst>
  <dgm:cxnLst>
    <dgm:cxn modelId="{2DB06046-998E-4BE1-BC68-B0968999850B}" srcId="{79562091-5E88-4783-859D-43EAB0E91BD0}" destId="{3D2B6BF2-2768-4E71-A15B-C3B6C72CE0FC}" srcOrd="0" destOrd="0" parTransId="{6BF21F78-8FD3-414F-876D-EA919B8F9B61}" sibTransId="{349FCFBE-2127-46F7-B7E9-84675ED72E25}"/>
    <dgm:cxn modelId="{EB2D9EF3-3A24-438E-8487-67B9A821098E}" type="presOf" srcId="{79562091-5E88-4783-859D-43EAB0E91BD0}" destId="{B6260EC1-8016-48F8-9954-FC4BFB13FB26}" srcOrd="0" destOrd="0" presId="urn:microsoft.com/office/officeart/2008/layout/VerticalCurvedList"/>
    <dgm:cxn modelId="{25A10007-2ACD-4695-87F5-7EF4658BCC15}" type="presOf" srcId="{349FCFBE-2127-46F7-B7E9-84675ED72E25}" destId="{071F06FE-15AA-46EF-A6E5-408F7A97756F}" srcOrd="0" destOrd="0" presId="urn:microsoft.com/office/officeart/2008/layout/VerticalCurvedList"/>
    <dgm:cxn modelId="{59217E46-D470-45FD-B1B0-EF9E1DAA2190}" type="presOf" srcId="{3D2B6BF2-2768-4E71-A15B-C3B6C72CE0FC}" destId="{3215ADA4-87B3-4936-85BC-E7ACDECF84F8}" srcOrd="0" destOrd="0" presId="urn:microsoft.com/office/officeart/2008/layout/VerticalCurvedList"/>
    <dgm:cxn modelId="{D28CD045-5DE5-4C85-AFD8-3ABF46944520}" type="presParOf" srcId="{B6260EC1-8016-48F8-9954-FC4BFB13FB26}" destId="{C345CAF4-380F-4C06-BE64-FCD9FD0D1CD7}" srcOrd="0" destOrd="0" presId="urn:microsoft.com/office/officeart/2008/layout/VerticalCurvedList"/>
    <dgm:cxn modelId="{BCCB155E-30B8-4D61-AF29-7E0C20620F8A}" type="presParOf" srcId="{C345CAF4-380F-4C06-BE64-FCD9FD0D1CD7}" destId="{2918F64E-D697-4460-9FCB-A6B1A4020AE3}" srcOrd="0" destOrd="0" presId="urn:microsoft.com/office/officeart/2008/layout/VerticalCurvedList"/>
    <dgm:cxn modelId="{3C5B5E13-CF68-4540-9C77-08DF1C9631DE}" type="presParOf" srcId="{2918F64E-D697-4460-9FCB-A6B1A4020AE3}" destId="{3908E5AB-4ACA-4DAF-9D78-CC670ABE7664}" srcOrd="0" destOrd="0" presId="urn:microsoft.com/office/officeart/2008/layout/VerticalCurvedList"/>
    <dgm:cxn modelId="{8FF50E86-5A21-4E84-B383-1B00D6C22A89}" type="presParOf" srcId="{2918F64E-D697-4460-9FCB-A6B1A4020AE3}" destId="{071F06FE-15AA-46EF-A6E5-408F7A97756F}" srcOrd="1" destOrd="0" presId="urn:microsoft.com/office/officeart/2008/layout/VerticalCurvedList"/>
    <dgm:cxn modelId="{EFC01085-239E-40F6-A2AA-CFE4E6C8A4B4}" type="presParOf" srcId="{2918F64E-D697-4460-9FCB-A6B1A4020AE3}" destId="{7D994EA8-2EF6-422F-AE7E-B8FBBA7D4869}" srcOrd="2" destOrd="0" presId="urn:microsoft.com/office/officeart/2008/layout/VerticalCurvedList"/>
    <dgm:cxn modelId="{FCA1C285-C351-4B4E-88B0-A83BD9C6E590}" type="presParOf" srcId="{2918F64E-D697-4460-9FCB-A6B1A4020AE3}" destId="{BE3C8029-6F18-4F05-B92A-961AD7A83D8B}" srcOrd="3" destOrd="0" presId="urn:microsoft.com/office/officeart/2008/layout/VerticalCurvedList"/>
    <dgm:cxn modelId="{227E3917-3530-4A84-B401-23BEC57380C0}" type="presParOf" srcId="{C345CAF4-380F-4C06-BE64-FCD9FD0D1CD7}" destId="{3215ADA4-87B3-4936-85BC-E7ACDECF84F8}" srcOrd="1" destOrd="0" presId="urn:microsoft.com/office/officeart/2008/layout/VerticalCurvedList"/>
    <dgm:cxn modelId="{56E491FF-D406-4C2D-AF3C-18052345D39B}" type="presParOf" srcId="{C345CAF4-380F-4C06-BE64-FCD9FD0D1CD7}" destId="{1D551E10-51B9-4240-BCC6-BDF86E24F564}" srcOrd="2" destOrd="0" presId="urn:microsoft.com/office/officeart/2008/layout/VerticalCurvedList"/>
    <dgm:cxn modelId="{81122DCC-5363-4302-A05F-B49128E41E7D}" type="presParOf" srcId="{1D551E10-51B9-4240-BCC6-BDF86E24F564}" destId="{05F47A47-5657-42F6-A682-8BEFBFFB23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562091-5E88-4783-859D-43EAB0E91B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3D2B6BF2-2768-4E71-A15B-C3B6C72CE0FC}">
      <dgm:prSet phldrT="[Текст]" custT="1"/>
      <dgm:spPr/>
      <dgm:t>
        <a:bodyPr anchor="t"/>
        <a:lstStyle/>
        <a:p>
          <a:pPr algn="l">
            <a:lnSpc>
              <a:spcPct val="97000"/>
            </a:lnSpc>
            <a:spcAft>
              <a:spcPts val="0"/>
            </a:spcAft>
          </a:pPr>
          <a:r>
            <a:rPr lang="ru-RU" sz="1200" b="1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из волокна полиэфирного тип «</a:t>
          </a:r>
          <a:r>
            <a:rPr lang="ru-RU" sz="1200" b="1" spc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конжугейт</a:t>
          </a:r>
          <a:r>
            <a:rPr lang="ru-RU" sz="1200" b="1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объемных нетканых материалов и наполнителей текстильных изделий.</a:t>
          </a:r>
          <a:r>
            <a:rPr lang="ru-RU" sz="1050" b="1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050" b="1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050" b="1" i="1" spc="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</a:t>
          </a:r>
          <a:r>
            <a:rPr lang="ru-RU" sz="1050" i="1" spc="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050" spc="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углубление переработки полиэфирных волокон типа «</a:t>
          </a:r>
          <a:r>
            <a:rPr lang="ru-RU" sz="1050" spc="0" baseline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конжугейт</a:t>
          </a:r>
          <a:r>
            <a:rPr lang="ru-RU" sz="1050" spc="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», создание производств нетканых материалов и наполнителей.</a:t>
          </a:r>
          <a:r>
            <a:rPr lang="ru-RU" sz="1050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050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050" b="1" i="1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Области применения</a:t>
          </a:r>
          <a:r>
            <a:rPr lang="ru-RU" sz="1050" i="1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050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Полиэфирное волокно тип «</a:t>
          </a:r>
          <a:r>
            <a:rPr lang="ru-RU" sz="1050" spc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конжугейт</a:t>
          </a:r>
          <a:r>
            <a:rPr lang="ru-RU" sz="1050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используется в производстве синтепона, наполнителя для одеял, подушек, игрушек, при производстве мебели. </a:t>
          </a:r>
        </a:p>
      </dgm:t>
    </dgm:pt>
    <dgm:pt modelId="{6BF21F78-8FD3-414F-876D-EA919B8F9B61}" type="parTrans" cxnId="{2DB06046-998E-4BE1-BC68-B0968999850B}">
      <dgm:prSet/>
      <dgm:spPr/>
      <dgm:t>
        <a:bodyPr/>
        <a:lstStyle/>
        <a:p>
          <a:endParaRPr lang="ru-RU"/>
        </a:p>
      </dgm:t>
    </dgm:pt>
    <dgm:pt modelId="{349FCFBE-2127-46F7-B7E9-84675ED72E25}" type="sibTrans" cxnId="{2DB06046-998E-4BE1-BC68-B0968999850B}">
      <dgm:prSet/>
      <dgm:spPr/>
      <dgm:t>
        <a:bodyPr/>
        <a:lstStyle/>
        <a:p>
          <a:endParaRPr lang="ru-RU"/>
        </a:p>
      </dgm:t>
    </dgm:pt>
    <dgm:pt modelId="{B6260EC1-8016-48F8-9954-FC4BFB13FB26}" type="pres">
      <dgm:prSet presAssocID="{79562091-5E88-4783-859D-43EAB0E91B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45CAF4-380F-4C06-BE64-FCD9FD0D1CD7}" type="pres">
      <dgm:prSet presAssocID="{79562091-5E88-4783-859D-43EAB0E91BD0}" presName="Name1" presStyleCnt="0"/>
      <dgm:spPr/>
    </dgm:pt>
    <dgm:pt modelId="{2918F64E-D697-4460-9FCB-A6B1A4020AE3}" type="pres">
      <dgm:prSet presAssocID="{79562091-5E88-4783-859D-43EAB0E91BD0}" presName="cycle" presStyleCnt="0"/>
      <dgm:spPr/>
    </dgm:pt>
    <dgm:pt modelId="{3908E5AB-4ACA-4DAF-9D78-CC670ABE7664}" type="pres">
      <dgm:prSet presAssocID="{79562091-5E88-4783-859D-43EAB0E91BD0}" presName="srcNode" presStyleLbl="node1" presStyleIdx="0" presStyleCnt="1"/>
      <dgm:spPr/>
    </dgm:pt>
    <dgm:pt modelId="{071F06FE-15AA-46EF-A6E5-408F7A97756F}" type="pres">
      <dgm:prSet presAssocID="{79562091-5E88-4783-859D-43EAB0E91BD0}" presName="conn" presStyleLbl="parChTrans1D2" presStyleIdx="0" presStyleCnt="1"/>
      <dgm:spPr/>
      <dgm:t>
        <a:bodyPr/>
        <a:lstStyle/>
        <a:p>
          <a:endParaRPr lang="ru-RU"/>
        </a:p>
      </dgm:t>
    </dgm:pt>
    <dgm:pt modelId="{7D994EA8-2EF6-422F-AE7E-B8FBBA7D4869}" type="pres">
      <dgm:prSet presAssocID="{79562091-5E88-4783-859D-43EAB0E91BD0}" presName="extraNode" presStyleLbl="node1" presStyleIdx="0" presStyleCnt="1"/>
      <dgm:spPr/>
    </dgm:pt>
    <dgm:pt modelId="{BE3C8029-6F18-4F05-B92A-961AD7A83D8B}" type="pres">
      <dgm:prSet presAssocID="{79562091-5E88-4783-859D-43EAB0E91BD0}" presName="dstNode" presStyleLbl="node1" presStyleIdx="0" presStyleCnt="1"/>
      <dgm:spPr/>
    </dgm:pt>
    <dgm:pt modelId="{3215ADA4-87B3-4936-85BC-E7ACDECF84F8}" type="pres">
      <dgm:prSet presAssocID="{3D2B6BF2-2768-4E71-A15B-C3B6C72CE0FC}" presName="text_1" presStyleLbl="node1" presStyleIdx="0" presStyleCnt="1" custScaleY="110800" custLinFactNeighborX="-46" custLinFactNeighborY="14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51E10-51B9-4240-BCC6-BDF86E24F564}" type="pres">
      <dgm:prSet presAssocID="{3D2B6BF2-2768-4E71-A15B-C3B6C72CE0FC}" presName="accent_1" presStyleCnt="0"/>
      <dgm:spPr/>
    </dgm:pt>
    <dgm:pt modelId="{05F47A47-5657-42F6-A682-8BEFBFFB2362}" type="pres">
      <dgm:prSet presAssocID="{3D2B6BF2-2768-4E71-A15B-C3B6C72CE0FC}" presName="accentRepeatNode" presStyleLbl="solidFgAcc1" presStyleIdx="0" presStyleCnt="1" custScaleX="92314" custScaleY="89522" custLinFactNeighborX="5677" custLinFactNeighborY="11467"/>
      <dgm:spPr/>
    </dgm:pt>
  </dgm:ptLst>
  <dgm:cxnLst>
    <dgm:cxn modelId="{624775B6-19A7-477A-9BA4-479417F1B92B}" type="presOf" srcId="{349FCFBE-2127-46F7-B7E9-84675ED72E25}" destId="{071F06FE-15AA-46EF-A6E5-408F7A97756F}" srcOrd="0" destOrd="0" presId="urn:microsoft.com/office/officeart/2008/layout/VerticalCurvedList"/>
    <dgm:cxn modelId="{2DB06046-998E-4BE1-BC68-B0968999850B}" srcId="{79562091-5E88-4783-859D-43EAB0E91BD0}" destId="{3D2B6BF2-2768-4E71-A15B-C3B6C72CE0FC}" srcOrd="0" destOrd="0" parTransId="{6BF21F78-8FD3-414F-876D-EA919B8F9B61}" sibTransId="{349FCFBE-2127-46F7-B7E9-84675ED72E25}"/>
    <dgm:cxn modelId="{08DCC02D-A68C-43AB-8738-22FE65DD3F35}" type="presOf" srcId="{3D2B6BF2-2768-4E71-A15B-C3B6C72CE0FC}" destId="{3215ADA4-87B3-4936-85BC-E7ACDECF84F8}" srcOrd="0" destOrd="0" presId="urn:microsoft.com/office/officeart/2008/layout/VerticalCurvedList"/>
    <dgm:cxn modelId="{522EC1A8-3FC3-48D5-8FA3-B18055AF5C4D}" type="presOf" srcId="{79562091-5E88-4783-859D-43EAB0E91BD0}" destId="{B6260EC1-8016-48F8-9954-FC4BFB13FB26}" srcOrd="0" destOrd="0" presId="urn:microsoft.com/office/officeart/2008/layout/VerticalCurvedList"/>
    <dgm:cxn modelId="{8B2D5BB4-9057-452D-9DDF-DCC4740A9C04}" type="presParOf" srcId="{B6260EC1-8016-48F8-9954-FC4BFB13FB26}" destId="{C345CAF4-380F-4C06-BE64-FCD9FD0D1CD7}" srcOrd="0" destOrd="0" presId="urn:microsoft.com/office/officeart/2008/layout/VerticalCurvedList"/>
    <dgm:cxn modelId="{245C553E-E75F-4579-BF2A-64CD6DFE2023}" type="presParOf" srcId="{C345CAF4-380F-4C06-BE64-FCD9FD0D1CD7}" destId="{2918F64E-D697-4460-9FCB-A6B1A4020AE3}" srcOrd="0" destOrd="0" presId="urn:microsoft.com/office/officeart/2008/layout/VerticalCurvedList"/>
    <dgm:cxn modelId="{36F84813-AF11-4BBD-8008-BE5339EA1FAB}" type="presParOf" srcId="{2918F64E-D697-4460-9FCB-A6B1A4020AE3}" destId="{3908E5AB-4ACA-4DAF-9D78-CC670ABE7664}" srcOrd="0" destOrd="0" presId="urn:microsoft.com/office/officeart/2008/layout/VerticalCurvedList"/>
    <dgm:cxn modelId="{DDF0BD32-4159-41D4-B075-A7A5CE3198C8}" type="presParOf" srcId="{2918F64E-D697-4460-9FCB-A6B1A4020AE3}" destId="{071F06FE-15AA-46EF-A6E5-408F7A97756F}" srcOrd="1" destOrd="0" presId="urn:microsoft.com/office/officeart/2008/layout/VerticalCurvedList"/>
    <dgm:cxn modelId="{C5A4C314-2783-44DB-93F3-DAAAFEE3E89F}" type="presParOf" srcId="{2918F64E-D697-4460-9FCB-A6B1A4020AE3}" destId="{7D994EA8-2EF6-422F-AE7E-B8FBBA7D4869}" srcOrd="2" destOrd="0" presId="urn:microsoft.com/office/officeart/2008/layout/VerticalCurvedList"/>
    <dgm:cxn modelId="{5A0FC902-22B5-4543-B988-B44DEA2F520B}" type="presParOf" srcId="{2918F64E-D697-4460-9FCB-A6B1A4020AE3}" destId="{BE3C8029-6F18-4F05-B92A-961AD7A83D8B}" srcOrd="3" destOrd="0" presId="urn:microsoft.com/office/officeart/2008/layout/VerticalCurvedList"/>
    <dgm:cxn modelId="{C630DBC4-C104-418F-8852-A7BCFE650455}" type="presParOf" srcId="{C345CAF4-380F-4C06-BE64-FCD9FD0D1CD7}" destId="{3215ADA4-87B3-4936-85BC-E7ACDECF84F8}" srcOrd="1" destOrd="0" presId="urn:microsoft.com/office/officeart/2008/layout/VerticalCurvedList"/>
    <dgm:cxn modelId="{C685BE33-E972-4088-A339-4C3C106E87FD}" type="presParOf" srcId="{C345CAF4-380F-4C06-BE64-FCD9FD0D1CD7}" destId="{1D551E10-51B9-4240-BCC6-BDF86E24F564}" srcOrd="2" destOrd="0" presId="urn:microsoft.com/office/officeart/2008/layout/VerticalCurvedList"/>
    <dgm:cxn modelId="{F628519F-9B86-44FA-A260-3B5613805B07}" type="presParOf" srcId="{1D551E10-51B9-4240-BCC6-BDF86E24F564}" destId="{05F47A47-5657-42F6-A682-8BEFBFFB23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562091-5E88-4783-859D-43EAB0E91B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F85D722B-6FB3-4D38-A7F6-137C2BB1479A}">
      <dgm:prSet phldrT="[Текст]" custT="1"/>
      <dgm:spPr/>
      <dgm:t>
        <a:bodyPr anchor="t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 «Организация производства стеклопластиковых труб» </a:t>
          </a:r>
          <a:endParaRPr lang="ru-RU" sz="1200" b="1" baseline="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050" b="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Стеклопластиковые трубы имеют ряд преимуществ по сравнению с традиционно используемыми:</a:t>
          </a:r>
        </a:p>
        <a:p>
          <a:pPr>
            <a:lnSpc>
              <a:spcPts val="1300"/>
            </a:lnSpc>
            <a:spcAft>
              <a:spcPts val="0"/>
            </a:spcAft>
          </a:pPr>
          <a:r>
            <a:rPr lang="ru-RU" sz="105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легче металла в 4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05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4,5 раза, в 10 раз бетонных, что значительно облегчает и удешевляет строительно-монтажные работы;</a:t>
          </a:r>
        </a:p>
        <a:p>
          <a:pPr>
            <a:lnSpc>
              <a:spcPts val="1300"/>
            </a:lnSpc>
            <a:spcAft>
              <a:spcPts val="0"/>
            </a:spcAft>
          </a:pPr>
          <a:r>
            <a:rPr lang="ru-RU" sz="105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гидравлическое сопротивление на 20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05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30 % меньше, при заданных параметрах расхода можно использовать трубы меньшего диаметра на 10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05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15 %;</a:t>
          </a:r>
        </a:p>
        <a:p>
          <a:pPr>
            <a:lnSpc>
              <a:spcPts val="1300"/>
            </a:lnSpc>
            <a:spcAft>
              <a:spcPts val="0"/>
            </a:spcAft>
          </a:pPr>
          <a:r>
            <a:rPr lang="ru-RU" sz="105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коэффициент линейного расширения значительно ниже, чем у металла, при замерзании данные трубы не разрушаются;</a:t>
          </a:r>
        </a:p>
        <a:p>
          <a:pPr>
            <a:lnSpc>
              <a:spcPts val="1300"/>
            </a:lnSpc>
            <a:spcAft>
              <a:spcPts val="0"/>
            </a:spcAft>
          </a:pPr>
          <a:r>
            <a:rPr lang="ru-RU" sz="105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практически не требуется теплоизоляция, так как теплопроводность стеклопластика в 10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05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раз ниже, чем у металла;</a:t>
          </a:r>
        </a:p>
        <a:p>
          <a:pPr>
            <a:lnSpc>
              <a:spcPts val="1300"/>
            </a:lnSpc>
            <a:spcAft>
              <a:spcPts val="0"/>
            </a:spcAft>
          </a:pPr>
          <a:r>
            <a:rPr lang="ru-RU" sz="105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ремонт дешевле на 50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05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60 % по сравнению с традиционными трубами, срок службы от 20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05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 лет; </a:t>
          </a:r>
        </a:p>
        <a:p>
          <a:pPr>
            <a:lnSpc>
              <a:spcPts val="1300"/>
            </a:lnSpc>
            <a:spcAft>
              <a:spcPts val="0"/>
            </a:spcAft>
          </a:pPr>
          <a:r>
            <a:rPr lang="ru-RU" sz="105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практически отсутствует внутренняя и внешняя коррозия, отсутствует необходимость в различных формах коррозионной защиты;</a:t>
          </a:r>
        </a:p>
        <a:p>
          <a:pPr>
            <a:lnSpc>
              <a:spcPts val="1300"/>
            </a:lnSpc>
            <a:spcAft>
              <a:spcPts val="0"/>
            </a:spcAft>
          </a:pPr>
          <a:r>
            <a:rPr lang="ru-RU" sz="105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стойкость к агрессивным средам, использование базальтового волокна, повышает химическую стойкость труб к щелочной среде.</a:t>
          </a:r>
          <a:endParaRPr lang="ru-RU" sz="1050" b="1" baseline="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EA8B49-4B8F-49C5-BD2A-5DDC6A2D44DA}" type="parTrans" cxnId="{AD799DCA-46DA-4783-8036-63BFE563F254}">
      <dgm:prSet/>
      <dgm:spPr/>
      <dgm:t>
        <a:bodyPr/>
        <a:lstStyle/>
        <a:p>
          <a:endParaRPr lang="ru-RU"/>
        </a:p>
      </dgm:t>
    </dgm:pt>
    <dgm:pt modelId="{4420FB85-E761-427D-AF05-A79B2EB3DDBF}" type="sibTrans" cxnId="{AD799DCA-46DA-4783-8036-63BFE563F254}">
      <dgm:prSet/>
      <dgm:spPr/>
      <dgm:t>
        <a:bodyPr/>
        <a:lstStyle/>
        <a:p>
          <a:endParaRPr lang="ru-RU"/>
        </a:p>
      </dgm:t>
    </dgm:pt>
    <dgm:pt modelId="{B6260EC1-8016-48F8-9954-FC4BFB13FB26}" type="pres">
      <dgm:prSet presAssocID="{79562091-5E88-4783-859D-43EAB0E91B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45CAF4-380F-4C06-BE64-FCD9FD0D1CD7}" type="pres">
      <dgm:prSet presAssocID="{79562091-5E88-4783-859D-43EAB0E91BD0}" presName="Name1" presStyleCnt="0"/>
      <dgm:spPr/>
    </dgm:pt>
    <dgm:pt modelId="{2918F64E-D697-4460-9FCB-A6B1A4020AE3}" type="pres">
      <dgm:prSet presAssocID="{79562091-5E88-4783-859D-43EAB0E91BD0}" presName="cycle" presStyleCnt="0"/>
      <dgm:spPr/>
    </dgm:pt>
    <dgm:pt modelId="{3908E5AB-4ACA-4DAF-9D78-CC670ABE7664}" type="pres">
      <dgm:prSet presAssocID="{79562091-5E88-4783-859D-43EAB0E91BD0}" presName="srcNode" presStyleLbl="node1" presStyleIdx="0" presStyleCnt="1"/>
      <dgm:spPr/>
    </dgm:pt>
    <dgm:pt modelId="{071F06FE-15AA-46EF-A6E5-408F7A97756F}" type="pres">
      <dgm:prSet presAssocID="{79562091-5E88-4783-859D-43EAB0E91BD0}" presName="conn" presStyleLbl="parChTrans1D2" presStyleIdx="0" presStyleCnt="1"/>
      <dgm:spPr/>
      <dgm:t>
        <a:bodyPr/>
        <a:lstStyle/>
        <a:p>
          <a:endParaRPr lang="ru-RU"/>
        </a:p>
      </dgm:t>
    </dgm:pt>
    <dgm:pt modelId="{7D994EA8-2EF6-422F-AE7E-B8FBBA7D4869}" type="pres">
      <dgm:prSet presAssocID="{79562091-5E88-4783-859D-43EAB0E91BD0}" presName="extraNode" presStyleLbl="node1" presStyleIdx="0" presStyleCnt="1"/>
      <dgm:spPr/>
    </dgm:pt>
    <dgm:pt modelId="{BE3C8029-6F18-4F05-B92A-961AD7A83D8B}" type="pres">
      <dgm:prSet presAssocID="{79562091-5E88-4783-859D-43EAB0E91BD0}" presName="dstNode" presStyleLbl="node1" presStyleIdx="0" presStyleCnt="1"/>
      <dgm:spPr/>
    </dgm:pt>
    <dgm:pt modelId="{C6B7C6B6-50BA-4EDB-A157-57E7DBBEE038}" type="pres">
      <dgm:prSet presAssocID="{F85D722B-6FB3-4D38-A7F6-137C2BB1479A}" presName="text_1" presStyleLbl="node1" presStyleIdx="0" presStyleCnt="1" custScaleX="104530" custScaleY="207530" custLinFactNeighborX="-2265" custLinFactNeighborY="-28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3AF63-F9BB-4376-9A31-3F0281EF107D}" type="pres">
      <dgm:prSet presAssocID="{F85D722B-6FB3-4D38-A7F6-137C2BB1479A}" presName="accent_1" presStyleCnt="0"/>
      <dgm:spPr/>
    </dgm:pt>
    <dgm:pt modelId="{039E8072-03ED-4093-9435-0F46BFCA1170}" type="pres">
      <dgm:prSet presAssocID="{F85D722B-6FB3-4D38-A7F6-137C2BB1479A}" presName="accentRepeatNode" presStyleLbl="solidFgAcc1" presStyleIdx="0" presStyleCnt="1"/>
      <dgm:spPr/>
    </dgm:pt>
  </dgm:ptLst>
  <dgm:cxnLst>
    <dgm:cxn modelId="{9D9DD46D-DC29-472A-AC1D-6CA46EADC4A0}" type="presOf" srcId="{F85D722B-6FB3-4D38-A7F6-137C2BB1479A}" destId="{C6B7C6B6-50BA-4EDB-A157-57E7DBBEE038}" srcOrd="0" destOrd="0" presId="urn:microsoft.com/office/officeart/2008/layout/VerticalCurvedList"/>
    <dgm:cxn modelId="{965CCA00-BBD4-4EFF-A829-01200B6EED8F}" type="presOf" srcId="{79562091-5E88-4783-859D-43EAB0E91BD0}" destId="{B6260EC1-8016-48F8-9954-FC4BFB13FB26}" srcOrd="0" destOrd="0" presId="urn:microsoft.com/office/officeart/2008/layout/VerticalCurvedList"/>
    <dgm:cxn modelId="{FB1CA8CE-D54B-419F-A4E2-BE98F550A3A2}" type="presOf" srcId="{4420FB85-E761-427D-AF05-A79B2EB3DDBF}" destId="{071F06FE-15AA-46EF-A6E5-408F7A97756F}" srcOrd="0" destOrd="0" presId="urn:microsoft.com/office/officeart/2008/layout/VerticalCurvedList"/>
    <dgm:cxn modelId="{AD799DCA-46DA-4783-8036-63BFE563F254}" srcId="{79562091-5E88-4783-859D-43EAB0E91BD0}" destId="{F85D722B-6FB3-4D38-A7F6-137C2BB1479A}" srcOrd="0" destOrd="0" parTransId="{4EEA8B49-4B8F-49C5-BD2A-5DDC6A2D44DA}" sibTransId="{4420FB85-E761-427D-AF05-A79B2EB3DDBF}"/>
    <dgm:cxn modelId="{CBF7DA16-3199-46A3-A19C-93AF2E74A454}" type="presParOf" srcId="{B6260EC1-8016-48F8-9954-FC4BFB13FB26}" destId="{C345CAF4-380F-4C06-BE64-FCD9FD0D1CD7}" srcOrd="0" destOrd="0" presId="urn:microsoft.com/office/officeart/2008/layout/VerticalCurvedList"/>
    <dgm:cxn modelId="{0C047CBC-7732-4AEB-819B-9B19DB67256F}" type="presParOf" srcId="{C345CAF4-380F-4C06-BE64-FCD9FD0D1CD7}" destId="{2918F64E-D697-4460-9FCB-A6B1A4020AE3}" srcOrd="0" destOrd="0" presId="urn:microsoft.com/office/officeart/2008/layout/VerticalCurvedList"/>
    <dgm:cxn modelId="{698C6CE0-FEF3-44F0-A1C2-B41487E4F254}" type="presParOf" srcId="{2918F64E-D697-4460-9FCB-A6B1A4020AE3}" destId="{3908E5AB-4ACA-4DAF-9D78-CC670ABE7664}" srcOrd="0" destOrd="0" presId="urn:microsoft.com/office/officeart/2008/layout/VerticalCurvedList"/>
    <dgm:cxn modelId="{9A2F319F-909F-441F-B83F-CC8EDBE3A9B8}" type="presParOf" srcId="{2918F64E-D697-4460-9FCB-A6B1A4020AE3}" destId="{071F06FE-15AA-46EF-A6E5-408F7A97756F}" srcOrd="1" destOrd="0" presId="urn:microsoft.com/office/officeart/2008/layout/VerticalCurvedList"/>
    <dgm:cxn modelId="{6FD5601D-FDB7-4428-B825-3A1D21FCEC7D}" type="presParOf" srcId="{2918F64E-D697-4460-9FCB-A6B1A4020AE3}" destId="{7D994EA8-2EF6-422F-AE7E-B8FBBA7D4869}" srcOrd="2" destOrd="0" presId="urn:microsoft.com/office/officeart/2008/layout/VerticalCurvedList"/>
    <dgm:cxn modelId="{087702B8-986D-4561-82DE-E890BC12B87A}" type="presParOf" srcId="{2918F64E-D697-4460-9FCB-A6B1A4020AE3}" destId="{BE3C8029-6F18-4F05-B92A-961AD7A83D8B}" srcOrd="3" destOrd="0" presId="urn:microsoft.com/office/officeart/2008/layout/VerticalCurvedList"/>
    <dgm:cxn modelId="{716FBF45-6C3C-4FA8-ABEB-D68ABAEEF5A4}" type="presParOf" srcId="{C345CAF4-380F-4C06-BE64-FCD9FD0D1CD7}" destId="{C6B7C6B6-50BA-4EDB-A157-57E7DBBEE038}" srcOrd="1" destOrd="0" presId="urn:microsoft.com/office/officeart/2008/layout/VerticalCurvedList"/>
    <dgm:cxn modelId="{B0E2C7E9-A781-445E-9FC9-4FD981088E76}" type="presParOf" srcId="{C345CAF4-380F-4C06-BE64-FCD9FD0D1CD7}" destId="{6083AF63-F9BB-4376-9A31-3F0281EF107D}" srcOrd="2" destOrd="0" presId="urn:microsoft.com/office/officeart/2008/layout/VerticalCurvedList"/>
    <dgm:cxn modelId="{90405538-94A6-40BB-8F62-7A7735C6E2AE}" type="presParOf" srcId="{6083AF63-F9BB-4376-9A31-3F0281EF107D}" destId="{039E8072-03ED-4093-9435-0F46BFCA11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562091-5E88-4783-859D-43EAB0E91B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F85D722B-6FB3-4D38-A7F6-137C2BB1479A}">
      <dgm:prSet phldrT="[Текст]" custT="1"/>
      <dgm:spPr/>
      <dgm:t>
        <a:bodyPr anchor="t"/>
        <a:lstStyle/>
        <a:p>
          <a:pPr>
            <a:lnSpc>
              <a:spcPct val="90000"/>
            </a:lnSpc>
            <a:spcAft>
              <a:spcPct val="35000"/>
            </a:spcAft>
          </a:pPr>
          <a:endParaRPr lang="ru-RU" sz="600" b="1" dirty="0" smtClean="0">
            <a:solidFill>
              <a:schemeClr val="tx1"/>
            </a:solidFill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 «Производство рулонных кровельных материалов»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(создание производства нового вида продукции рулонных кровельных материалов (РКМ).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данного проекта позволит увеличить глубину передела сырья (использование тканей РАТЛ, традиционного сырья для производства кровельных материалов, в качестве полуфабриката).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Согласно статистических данных 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емкость рынка битумных рулонных кровельных и гидроизоляционных материалов Республики Беларусь составляет около 25 </a:t>
          </a:r>
          <a:r>
            <a:rPr lang="ru-RU" sz="1050" b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млн.кв.метров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год, Российской Федерации – 500 </a:t>
          </a:r>
          <a:r>
            <a:rPr lang="ru-RU" sz="1050" b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млн.кв.метров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Доля материалов с основами из стекловолокна (стеклоткань, стеклохолст) 45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48 % от общего объема. В связи с тенденцией снижения затрат на производство рулонно-кровельных материалов доминировать на данном рынке будет продукция на базе стеклохолстов.           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b="1" dirty="0" smtClean="0">
            <a:solidFill>
              <a:schemeClr val="tx1"/>
            </a:solidFill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b="1" dirty="0" smtClean="0">
            <a:solidFill>
              <a:schemeClr val="tx1"/>
            </a:solidFill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ru-RU" sz="1200" b="1" dirty="0" smtClean="0">
            <a:solidFill>
              <a:schemeClr val="tx1"/>
            </a:solidFill>
          </a:endParaRPr>
        </a:p>
      </dgm:t>
    </dgm:pt>
    <dgm:pt modelId="{4EEA8B49-4B8F-49C5-BD2A-5DDC6A2D44DA}" type="parTrans" cxnId="{AD799DCA-46DA-4783-8036-63BFE563F254}">
      <dgm:prSet/>
      <dgm:spPr/>
      <dgm:t>
        <a:bodyPr/>
        <a:lstStyle/>
        <a:p>
          <a:endParaRPr lang="ru-RU"/>
        </a:p>
      </dgm:t>
    </dgm:pt>
    <dgm:pt modelId="{4420FB85-E761-427D-AF05-A79B2EB3DDBF}" type="sibTrans" cxnId="{AD799DCA-46DA-4783-8036-63BFE563F254}">
      <dgm:prSet/>
      <dgm:spPr/>
      <dgm:t>
        <a:bodyPr/>
        <a:lstStyle/>
        <a:p>
          <a:endParaRPr lang="ru-RU"/>
        </a:p>
      </dgm:t>
    </dgm:pt>
    <dgm:pt modelId="{B6260EC1-8016-48F8-9954-FC4BFB13FB26}" type="pres">
      <dgm:prSet presAssocID="{79562091-5E88-4783-859D-43EAB0E91B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45CAF4-380F-4C06-BE64-FCD9FD0D1CD7}" type="pres">
      <dgm:prSet presAssocID="{79562091-5E88-4783-859D-43EAB0E91BD0}" presName="Name1" presStyleCnt="0"/>
      <dgm:spPr/>
    </dgm:pt>
    <dgm:pt modelId="{2918F64E-D697-4460-9FCB-A6B1A4020AE3}" type="pres">
      <dgm:prSet presAssocID="{79562091-5E88-4783-859D-43EAB0E91BD0}" presName="cycle" presStyleCnt="0"/>
      <dgm:spPr/>
    </dgm:pt>
    <dgm:pt modelId="{3908E5AB-4ACA-4DAF-9D78-CC670ABE7664}" type="pres">
      <dgm:prSet presAssocID="{79562091-5E88-4783-859D-43EAB0E91BD0}" presName="srcNode" presStyleLbl="node1" presStyleIdx="0" presStyleCnt="1"/>
      <dgm:spPr/>
    </dgm:pt>
    <dgm:pt modelId="{071F06FE-15AA-46EF-A6E5-408F7A97756F}" type="pres">
      <dgm:prSet presAssocID="{79562091-5E88-4783-859D-43EAB0E91BD0}" presName="conn" presStyleLbl="parChTrans1D2" presStyleIdx="0" presStyleCnt="1"/>
      <dgm:spPr/>
      <dgm:t>
        <a:bodyPr/>
        <a:lstStyle/>
        <a:p>
          <a:endParaRPr lang="ru-RU"/>
        </a:p>
      </dgm:t>
    </dgm:pt>
    <dgm:pt modelId="{7D994EA8-2EF6-422F-AE7E-B8FBBA7D4869}" type="pres">
      <dgm:prSet presAssocID="{79562091-5E88-4783-859D-43EAB0E91BD0}" presName="extraNode" presStyleLbl="node1" presStyleIdx="0" presStyleCnt="1"/>
      <dgm:spPr/>
    </dgm:pt>
    <dgm:pt modelId="{BE3C8029-6F18-4F05-B92A-961AD7A83D8B}" type="pres">
      <dgm:prSet presAssocID="{79562091-5E88-4783-859D-43EAB0E91BD0}" presName="dstNode" presStyleLbl="node1" presStyleIdx="0" presStyleCnt="1"/>
      <dgm:spPr/>
    </dgm:pt>
    <dgm:pt modelId="{C6B7C6B6-50BA-4EDB-A157-57E7DBBEE038}" type="pres">
      <dgm:prSet presAssocID="{F85D722B-6FB3-4D38-A7F6-137C2BB1479A}" presName="text_1" presStyleLbl="node1" presStyleIdx="0" presStyleCnt="1" custScaleY="203483" custLinFactNeighborY="-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3AF63-F9BB-4376-9A31-3F0281EF107D}" type="pres">
      <dgm:prSet presAssocID="{F85D722B-6FB3-4D38-A7F6-137C2BB1479A}" presName="accent_1" presStyleCnt="0"/>
      <dgm:spPr/>
    </dgm:pt>
    <dgm:pt modelId="{039E8072-03ED-4093-9435-0F46BFCA1170}" type="pres">
      <dgm:prSet presAssocID="{F85D722B-6FB3-4D38-A7F6-137C2BB1479A}" presName="accentRepeatNode" presStyleLbl="solidFgAcc1" presStyleIdx="0" presStyleCnt="1"/>
      <dgm:spPr/>
    </dgm:pt>
  </dgm:ptLst>
  <dgm:cxnLst>
    <dgm:cxn modelId="{6AACE306-BFF8-4C1C-8936-9B33648AA6C0}" type="presOf" srcId="{F85D722B-6FB3-4D38-A7F6-137C2BB1479A}" destId="{C6B7C6B6-50BA-4EDB-A157-57E7DBBEE038}" srcOrd="0" destOrd="0" presId="urn:microsoft.com/office/officeart/2008/layout/VerticalCurvedList"/>
    <dgm:cxn modelId="{AD799DCA-46DA-4783-8036-63BFE563F254}" srcId="{79562091-5E88-4783-859D-43EAB0E91BD0}" destId="{F85D722B-6FB3-4D38-A7F6-137C2BB1479A}" srcOrd="0" destOrd="0" parTransId="{4EEA8B49-4B8F-49C5-BD2A-5DDC6A2D44DA}" sibTransId="{4420FB85-E761-427D-AF05-A79B2EB3DDBF}"/>
    <dgm:cxn modelId="{56EE968D-6957-44FB-B705-2AB09F652E1A}" type="presOf" srcId="{79562091-5E88-4783-859D-43EAB0E91BD0}" destId="{B6260EC1-8016-48F8-9954-FC4BFB13FB26}" srcOrd="0" destOrd="0" presId="urn:microsoft.com/office/officeart/2008/layout/VerticalCurvedList"/>
    <dgm:cxn modelId="{DA5E7E84-B073-4A39-8870-5EBE184CB5DC}" type="presOf" srcId="{4420FB85-E761-427D-AF05-A79B2EB3DDBF}" destId="{071F06FE-15AA-46EF-A6E5-408F7A97756F}" srcOrd="0" destOrd="0" presId="urn:microsoft.com/office/officeart/2008/layout/VerticalCurvedList"/>
    <dgm:cxn modelId="{96438FF8-F8BF-407D-A438-8CBCFD56E880}" type="presParOf" srcId="{B6260EC1-8016-48F8-9954-FC4BFB13FB26}" destId="{C345CAF4-380F-4C06-BE64-FCD9FD0D1CD7}" srcOrd="0" destOrd="0" presId="urn:microsoft.com/office/officeart/2008/layout/VerticalCurvedList"/>
    <dgm:cxn modelId="{22084C9C-70B3-48CB-8835-71AAFD65A8D2}" type="presParOf" srcId="{C345CAF4-380F-4C06-BE64-FCD9FD0D1CD7}" destId="{2918F64E-D697-4460-9FCB-A6B1A4020AE3}" srcOrd="0" destOrd="0" presId="urn:microsoft.com/office/officeart/2008/layout/VerticalCurvedList"/>
    <dgm:cxn modelId="{216EEC0B-6D08-46E1-80ED-C6B999F305C6}" type="presParOf" srcId="{2918F64E-D697-4460-9FCB-A6B1A4020AE3}" destId="{3908E5AB-4ACA-4DAF-9D78-CC670ABE7664}" srcOrd="0" destOrd="0" presId="urn:microsoft.com/office/officeart/2008/layout/VerticalCurvedList"/>
    <dgm:cxn modelId="{717B3EE6-52AE-4EB5-A390-A2ECA8061C2C}" type="presParOf" srcId="{2918F64E-D697-4460-9FCB-A6B1A4020AE3}" destId="{071F06FE-15AA-46EF-A6E5-408F7A97756F}" srcOrd="1" destOrd="0" presId="urn:microsoft.com/office/officeart/2008/layout/VerticalCurvedList"/>
    <dgm:cxn modelId="{792049E0-F054-40D6-87C5-4AAEE126BAAC}" type="presParOf" srcId="{2918F64E-D697-4460-9FCB-A6B1A4020AE3}" destId="{7D994EA8-2EF6-422F-AE7E-B8FBBA7D4869}" srcOrd="2" destOrd="0" presId="urn:microsoft.com/office/officeart/2008/layout/VerticalCurvedList"/>
    <dgm:cxn modelId="{A5B350BF-23EF-48E7-83D5-6D366A42403B}" type="presParOf" srcId="{2918F64E-D697-4460-9FCB-A6B1A4020AE3}" destId="{BE3C8029-6F18-4F05-B92A-961AD7A83D8B}" srcOrd="3" destOrd="0" presId="urn:microsoft.com/office/officeart/2008/layout/VerticalCurvedList"/>
    <dgm:cxn modelId="{97FE2F76-028B-4932-A8B0-8FEE6A6A26D9}" type="presParOf" srcId="{C345CAF4-380F-4C06-BE64-FCD9FD0D1CD7}" destId="{C6B7C6B6-50BA-4EDB-A157-57E7DBBEE038}" srcOrd="1" destOrd="0" presId="urn:microsoft.com/office/officeart/2008/layout/VerticalCurvedList"/>
    <dgm:cxn modelId="{618860CE-DBEE-4A75-B150-463800BD5EC7}" type="presParOf" srcId="{C345CAF4-380F-4C06-BE64-FCD9FD0D1CD7}" destId="{6083AF63-F9BB-4376-9A31-3F0281EF107D}" srcOrd="2" destOrd="0" presId="urn:microsoft.com/office/officeart/2008/layout/VerticalCurvedList"/>
    <dgm:cxn modelId="{C0A2BD51-1975-470F-BACA-65E133CD9A0A}" type="presParOf" srcId="{6083AF63-F9BB-4376-9A31-3F0281EF107D}" destId="{039E8072-03ED-4093-9435-0F46BFCA11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562091-5E88-4783-859D-43EAB0E91B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6A2F439D-5E9B-429E-99EE-CB4FC47E27E6}">
      <dgm:prSet phldrT="[Текст]" custT="1"/>
      <dgm:spPr/>
      <dgm:t>
        <a:bodyPr anchor="t"/>
        <a:lstStyle/>
        <a:p>
          <a:endParaRPr lang="ru-RU" sz="500" b="1" dirty="0" smtClean="0">
            <a:solidFill>
              <a:schemeClr val="tx1"/>
            </a:solidFill>
          </a:endParaRPr>
        </a:p>
        <a:p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установки получения нового вида продукции из кубовой жидкости гидролизной колонны – водной смеси карбоновых кислот и эфиров (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СККиЭ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с последующей реализацией производителям 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полиолов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полиэфирных и полиуретановых систем.                                                                                                                                                                     </a:t>
          </a: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Предполагаемая мощность: 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12–15 </a:t>
          </a:r>
          <a:r>
            <a:rPr lang="ru-RU" sz="1050" b="0" i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тыс.тонн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год (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 </a:t>
          </a:r>
          <a:r>
            <a:rPr lang="en-US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BY 500036524.113-2006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                                                                             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Потребители: 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производители </a:t>
          </a:r>
          <a:r>
            <a:rPr lang="ru-RU" sz="1050" b="0" i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олиизоциануратных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пен.</a:t>
          </a:r>
          <a:endParaRPr lang="ru-RU" sz="1050" b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8D2A09-A1A7-4CE7-8803-06B430A18316}" type="parTrans" cxnId="{226D21E9-D034-4C00-872F-9C8296F3A295}">
      <dgm:prSet/>
      <dgm:spPr/>
      <dgm:t>
        <a:bodyPr/>
        <a:lstStyle/>
        <a:p>
          <a:endParaRPr lang="ru-RU"/>
        </a:p>
      </dgm:t>
    </dgm:pt>
    <dgm:pt modelId="{513C5D31-AC34-4C92-B2D3-C20DDA6FFB33}" type="sibTrans" cxnId="{226D21E9-D034-4C00-872F-9C8296F3A295}">
      <dgm:prSet/>
      <dgm:spPr/>
      <dgm:t>
        <a:bodyPr/>
        <a:lstStyle/>
        <a:p>
          <a:endParaRPr lang="ru-RU"/>
        </a:p>
      </dgm:t>
    </dgm:pt>
    <dgm:pt modelId="{B6260EC1-8016-48F8-9954-FC4BFB13FB26}" type="pres">
      <dgm:prSet presAssocID="{79562091-5E88-4783-859D-43EAB0E91B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45CAF4-380F-4C06-BE64-FCD9FD0D1CD7}" type="pres">
      <dgm:prSet presAssocID="{79562091-5E88-4783-859D-43EAB0E91BD0}" presName="Name1" presStyleCnt="0"/>
      <dgm:spPr/>
    </dgm:pt>
    <dgm:pt modelId="{2918F64E-D697-4460-9FCB-A6B1A4020AE3}" type="pres">
      <dgm:prSet presAssocID="{79562091-5E88-4783-859D-43EAB0E91BD0}" presName="cycle" presStyleCnt="0"/>
      <dgm:spPr/>
    </dgm:pt>
    <dgm:pt modelId="{3908E5AB-4ACA-4DAF-9D78-CC670ABE7664}" type="pres">
      <dgm:prSet presAssocID="{79562091-5E88-4783-859D-43EAB0E91BD0}" presName="srcNode" presStyleLbl="node1" presStyleIdx="0" presStyleCnt="1"/>
      <dgm:spPr/>
    </dgm:pt>
    <dgm:pt modelId="{071F06FE-15AA-46EF-A6E5-408F7A97756F}" type="pres">
      <dgm:prSet presAssocID="{79562091-5E88-4783-859D-43EAB0E91BD0}" presName="conn" presStyleLbl="parChTrans1D2" presStyleIdx="0" presStyleCnt="1"/>
      <dgm:spPr/>
      <dgm:t>
        <a:bodyPr/>
        <a:lstStyle/>
        <a:p>
          <a:endParaRPr lang="ru-RU"/>
        </a:p>
      </dgm:t>
    </dgm:pt>
    <dgm:pt modelId="{7D994EA8-2EF6-422F-AE7E-B8FBBA7D4869}" type="pres">
      <dgm:prSet presAssocID="{79562091-5E88-4783-859D-43EAB0E91BD0}" presName="extraNode" presStyleLbl="node1" presStyleIdx="0" presStyleCnt="1"/>
      <dgm:spPr/>
    </dgm:pt>
    <dgm:pt modelId="{BE3C8029-6F18-4F05-B92A-961AD7A83D8B}" type="pres">
      <dgm:prSet presAssocID="{79562091-5E88-4783-859D-43EAB0E91BD0}" presName="dstNode" presStyleLbl="node1" presStyleIdx="0" presStyleCnt="1"/>
      <dgm:spPr/>
    </dgm:pt>
    <dgm:pt modelId="{4FF9ECB6-D414-4347-92A4-46A54A5607C6}" type="pres">
      <dgm:prSet presAssocID="{6A2F439D-5E9B-429E-99EE-CB4FC47E27E6}" presName="text_1" presStyleLbl="node1" presStyleIdx="0" presStyleCnt="1" custScaleY="125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BD10D-BAEC-4ABE-936C-84896CE0449F}" type="pres">
      <dgm:prSet presAssocID="{6A2F439D-5E9B-429E-99EE-CB4FC47E27E6}" presName="accent_1" presStyleCnt="0"/>
      <dgm:spPr/>
    </dgm:pt>
    <dgm:pt modelId="{1CDB5A42-7B73-45A0-9929-4D37981B7C0C}" type="pres">
      <dgm:prSet presAssocID="{6A2F439D-5E9B-429E-99EE-CB4FC47E27E6}" presName="accentRepeatNode" presStyleLbl="solidFgAcc1" presStyleIdx="0" presStyleCnt="1" custScaleX="94790" custScaleY="91649" custLinFactNeighborX="2175" custLinFactNeighborY="4347"/>
      <dgm:spPr/>
    </dgm:pt>
  </dgm:ptLst>
  <dgm:cxnLst>
    <dgm:cxn modelId="{226D21E9-D034-4C00-872F-9C8296F3A295}" srcId="{79562091-5E88-4783-859D-43EAB0E91BD0}" destId="{6A2F439D-5E9B-429E-99EE-CB4FC47E27E6}" srcOrd="0" destOrd="0" parTransId="{2A8D2A09-A1A7-4CE7-8803-06B430A18316}" sibTransId="{513C5D31-AC34-4C92-B2D3-C20DDA6FFB33}"/>
    <dgm:cxn modelId="{66C9A310-47BA-49E8-A10C-11DBBA68920D}" type="presOf" srcId="{79562091-5E88-4783-859D-43EAB0E91BD0}" destId="{B6260EC1-8016-48F8-9954-FC4BFB13FB26}" srcOrd="0" destOrd="0" presId="urn:microsoft.com/office/officeart/2008/layout/VerticalCurvedList"/>
    <dgm:cxn modelId="{2E01A2FA-B39D-4A59-8939-E8FFFB9B4DBA}" type="presOf" srcId="{6A2F439D-5E9B-429E-99EE-CB4FC47E27E6}" destId="{4FF9ECB6-D414-4347-92A4-46A54A5607C6}" srcOrd="0" destOrd="0" presId="urn:microsoft.com/office/officeart/2008/layout/VerticalCurvedList"/>
    <dgm:cxn modelId="{F67C51A2-5F75-40CC-93F0-06ED67EBA5B4}" type="presOf" srcId="{513C5D31-AC34-4C92-B2D3-C20DDA6FFB33}" destId="{071F06FE-15AA-46EF-A6E5-408F7A97756F}" srcOrd="0" destOrd="0" presId="urn:microsoft.com/office/officeart/2008/layout/VerticalCurvedList"/>
    <dgm:cxn modelId="{25EDF7EE-76CE-48D1-A38E-D2CF24DE6889}" type="presParOf" srcId="{B6260EC1-8016-48F8-9954-FC4BFB13FB26}" destId="{C345CAF4-380F-4C06-BE64-FCD9FD0D1CD7}" srcOrd="0" destOrd="0" presId="urn:microsoft.com/office/officeart/2008/layout/VerticalCurvedList"/>
    <dgm:cxn modelId="{0C41991E-02E5-45AE-B598-23CD66D6D136}" type="presParOf" srcId="{C345CAF4-380F-4C06-BE64-FCD9FD0D1CD7}" destId="{2918F64E-D697-4460-9FCB-A6B1A4020AE3}" srcOrd="0" destOrd="0" presId="urn:microsoft.com/office/officeart/2008/layout/VerticalCurvedList"/>
    <dgm:cxn modelId="{EAF14ED5-F004-4FC0-9957-171F50A51C96}" type="presParOf" srcId="{2918F64E-D697-4460-9FCB-A6B1A4020AE3}" destId="{3908E5AB-4ACA-4DAF-9D78-CC670ABE7664}" srcOrd="0" destOrd="0" presId="urn:microsoft.com/office/officeart/2008/layout/VerticalCurvedList"/>
    <dgm:cxn modelId="{5561831A-24DB-4348-93C0-63F654DBCB1E}" type="presParOf" srcId="{2918F64E-D697-4460-9FCB-A6B1A4020AE3}" destId="{071F06FE-15AA-46EF-A6E5-408F7A97756F}" srcOrd="1" destOrd="0" presId="urn:microsoft.com/office/officeart/2008/layout/VerticalCurvedList"/>
    <dgm:cxn modelId="{73C361F4-326C-48AF-A254-E398E7C2A323}" type="presParOf" srcId="{2918F64E-D697-4460-9FCB-A6B1A4020AE3}" destId="{7D994EA8-2EF6-422F-AE7E-B8FBBA7D4869}" srcOrd="2" destOrd="0" presId="urn:microsoft.com/office/officeart/2008/layout/VerticalCurvedList"/>
    <dgm:cxn modelId="{5112D5DC-092B-467F-BAEC-5F18A539CBBC}" type="presParOf" srcId="{2918F64E-D697-4460-9FCB-A6B1A4020AE3}" destId="{BE3C8029-6F18-4F05-B92A-961AD7A83D8B}" srcOrd="3" destOrd="0" presId="urn:microsoft.com/office/officeart/2008/layout/VerticalCurvedList"/>
    <dgm:cxn modelId="{3DE910A2-1D05-4FFA-A37F-14912614EE99}" type="presParOf" srcId="{C345CAF4-380F-4C06-BE64-FCD9FD0D1CD7}" destId="{4FF9ECB6-D414-4347-92A4-46A54A5607C6}" srcOrd="1" destOrd="0" presId="urn:microsoft.com/office/officeart/2008/layout/VerticalCurvedList"/>
    <dgm:cxn modelId="{D3454A1C-A0B7-4460-9495-4CD46CAF0698}" type="presParOf" srcId="{C345CAF4-380F-4C06-BE64-FCD9FD0D1CD7}" destId="{EDABD10D-BAEC-4ABE-936C-84896CE0449F}" srcOrd="2" destOrd="0" presId="urn:microsoft.com/office/officeart/2008/layout/VerticalCurvedList"/>
    <dgm:cxn modelId="{1E863527-0E82-4399-BF23-12C87BF64B5F}" type="presParOf" srcId="{EDABD10D-BAEC-4ABE-936C-84896CE0449F}" destId="{1CDB5A42-7B73-45A0-9929-4D37981B7C0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562091-5E88-4783-859D-43EAB0E91B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3D2B6BF2-2768-4E71-A15B-C3B6C72CE0FC}">
      <dgm:prSet phldrT="[Текст]" custT="1"/>
      <dgm:spPr/>
      <dgm:t>
        <a:bodyPr anchor="t"/>
        <a:lstStyle/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газа МАФ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газа МАФ (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метилацетилен-алленовой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фракции – сварочного газа). Применяется при газосварке, пайке, резке металла.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фракция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пропановая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метил (этил) 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третбутилового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эфира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метил (этил)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третбутилового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эфира. Применяется как высокооктановая добавка в бензин.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</a:t>
          </a:r>
          <a:r>
            <a:rPr lang="ru-RU" sz="1050" b="0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ракция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С4 (бутилен-бутадиеновая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негидрированная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00" b="1" i="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Разделение на индивидуальные продукты (бензол, нафталин и т.д.)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Разделение на индивидуальные продукты (бензол, нафталин и т.д.)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пироконденсата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гидростабилизированного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фракции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пиролизной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смолы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пиролизной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тяжелой, продукта пиролиза тяжелого.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прилегающая территория ОАО «Нафтан».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4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пленок, пленочных изделий, безнапорных труб, фитингов, выдувных и литьевых изделий товаров народного потребления, композиций полиэтилена высокого давления различного назначения и т.д., производства полиэтиленового воска методом термической деструкции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полиэтилен высокого давления различных марок,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вилатерм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отходы полиэтилена.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  <a:endParaRPr lang="ru-RU" sz="1050" b="1" i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F21F78-8FD3-414F-876D-EA919B8F9B61}" type="parTrans" cxnId="{2DB06046-998E-4BE1-BC68-B0968999850B}">
      <dgm:prSet/>
      <dgm:spPr/>
      <dgm:t>
        <a:bodyPr/>
        <a:lstStyle/>
        <a:p>
          <a:endParaRPr lang="ru-RU"/>
        </a:p>
      </dgm:t>
    </dgm:pt>
    <dgm:pt modelId="{349FCFBE-2127-46F7-B7E9-84675ED72E25}" type="sibTrans" cxnId="{2DB06046-998E-4BE1-BC68-B0968999850B}">
      <dgm:prSet/>
      <dgm:spPr/>
      <dgm:t>
        <a:bodyPr/>
        <a:lstStyle/>
        <a:p>
          <a:endParaRPr lang="ru-RU"/>
        </a:p>
      </dgm:t>
    </dgm:pt>
    <dgm:pt modelId="{B6260EC1-8016-48F8-9954-FC4BFB13FB26}" type="pres">
      <dgm:prSet presAssocID="{79562091-5E88-4783-859D-43EAB0E91B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45CAF4-380F-4C06-BE64-FCD9FD0D1CD7}" type="pres">
      <dgm:prSet presAssocID="{79562091-5E88-4783-859D-43EAB0E91BD0}" presName="Name1" presStyleCnt="0"/>
      <dgm:spPr/>
    </dgm:pt>
    <dgm:pt modelId="{2918F64E-D697-4460-9FCB-A6B1A4020AE3}" type="pres">
      <dgm:prSet presAssocID="{79562091-5E88-4783-859D-43EAB0E91BD0}" presName="cycle" presStyleCnt="0"/>
      <dgm:spPr/>
    </dgm:pt>
    <dgm:pt modelId="{3908E5AB-4ACA-4DAF-9D78-CC670ABE7664}" type="pres">
      <dgm:prSet presAssocID="{79562091-5E88-4783-859D-43EAB0E91BD0}" presName="srcNode" presStyleLbl="node1" presStyleIdx="0" presStyleCnt="1"/>
      <dgm:spPr/>
    </dgm:pt>
    <dgm:pt modelId="{071F06FE-15AA-46EF-A6E5-408F7A97756F}" type="pres">
      <dgm:prSet presAssocID="{79562091-5E88-4783-859D-43EAB0E91BD0}" presName="conn" presStyleLbl="parChTrans1D2" presStyleIdx="0" presStyleCnt="1"/>
      <dgm:spPr/>
      <dgm:t>
        <a:bodyPr/>
        <a:lstStyle/>
        <a:p>
          <a:endParaRPr lang="ru-RU"/>
        </a:p>
      </dgm:t>
    </dgm:pt>
    <dgm:pt modelId="{7D994EA8-2EF6-422F-AE7E-B8FBBA7D4869}" type="pres">
      <dgm:prSet presAssocID="{79562091-5E88-4783-859D-43EAB0E91BD0}" presName="extraNode" presStyleLbl="node1" presStyleIdx="0" presStyleCnt="1"/>
      <dgm:spPr/>
    </dgm:pt>
    <dgm:pt modelId="{BE3C8029-6F18-4F05-B92A-961AD7A83D8B}" type="pres">
      <dgm:prSet presAssocID="{79562091-5E88-4783-859D-43EAB0E91BD0}" presName="dstNode" presStyleLbl="node1" presStyleIdx="0" presStyleCnt="1"/>
      <dgm:spPr/>
    </dgm:pt>
    <dgm:pt modelId="{3215ADA4-87B3-4936-85BC-E7ACDECF84F8}" type="pres">
      <dgm:prSet presAssocID="{3D2B6BF2-2768-4E71-A15B-C3B6C72CE0FC}" presName="text_1" presStyleLbl="node1" presStyleIdx="0" presStyleCnt="1" custScaleX="104265" custScaleY="181604" custLinFactNeighborX="-2088" custLinFactNeighborY="-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51E10-51B9-4240-BCC6-BDF86E24F564}" type="pres">
      <dgm:prSet presAssocID="{3D2B6BF2-2768-4E71-A15B-C3B6C72CE0FC}" presName="accent_1" presStyleCnt="0"/>
      <dgm:spPr/>
    </dgm:pt>
    <dgm:pt modelId="{05F47A47-5657-42F6-A682-8BEFBFFB2362}" type="pres">
      <dgm:prSet presAssocID="{3D2B6BF2-2768-4E71-A15B-C3B6C72CE0FC}" presName="accentRepeatNode" presStyleLbl="solidFgAcc1" presStyleIdx="0" presStyleCnt="1" custScaleX="98741" custScaleY="96831" custLinFactNeighborX="-3978" custLinFactNeighborY="1838"/>
      <dgm:spPr/>
    </dgm:pt>
  </dgm:ptLst>
  <dgm:cxnLst>
    <dgm:cxn modelId="{2DB06046-998E-4BE1-BC68-B0968999850B}" srcId="{79562091-5E88-4783-859D-43EAB0E91BD0}" destId="{3D2B6BF2-2768-4E71-A15B-C3B6C72CE0FC}" srcOrd="0" destOrd="0" parTransId="{6BF21F78-8FD3-414F-876D-EA919B8F9B61}" sibTransId="{349FCFBE-2127-46F7-B7E9-84675ED72E25}"/>
    <dgm:cxn modelId="{EB2D9EF3-3A24-438E-8487-67B9A821098E}" type="presOf" srcId="{79562091-5E88-4783-859D-43EAB0E91BD0}" destId="{B6260EC1-8016-48F8-9954-FC4BFB13FB26}" srcOrd="0" destOrd="0" presId="urn:microsoft.com/office/officeart/2008/layout/VerticalCurvedList"/>
    <dgm:cxn modelId="{25A10007-2ACD-4695-87F5-7EF4658BCC15}" type="presOf" srcId="{349FCFBE-2127-46F7-B7E9-84675ED72E25}" destId="{071F06FE-15AA-46EF-A6E5-408F7A97756F}" srcOrd="0" destOrd="0" presId="urn:microsoft.com/office/officeart/2008/layout/VerticalCurvedList"/>
    <dgm:cxn modelId="{59217E46-D470-45FD-B1B0-EF9E1DAA2190}" type="presOf" srcId="{3D2B6BF2-2768-4E71-A15B-C3B6C72CE0FC}" destId="{3215ADA4-87B3-4936-85BC-E7ACDECF84F8}" srcOrd="0" destOrd="0" presId="urn:microsoft.com/office/officeart/2008/layout/VerticalCurvedList"/>
    <dgm:cxn modelId="{D28CD045-5DE5-4C85-AFD8-3ABF46944520}" type="presParOf" srcId="{B6260EC1-8016-48F8-9954-FC4BFB13FB26}" destId="{C345CAF4-380F-4C06-BE64-FCD9FD0D1CD7}" srcOrd="0" destOrd="0" presId="urn:microsoft.com/office/officeart/2008/layout/VerticalCurvedList"/>
    <dgm:cxn modelId="{BCCB155E-30B8-4D61-AF29-7E0C20620F8A}" type="presParOf" srcId="{C345CAF4-380F-4C06-BE64-FCD9FD0D1CD7}" destId="{2918F64E-D697-4460-9FCB-A6B1A4020AE3}" srcOrd="0" destOrd="0" presId="urn:microsoft.com/office/officeart/2008/layout/VerticalCurvedList"/>
    <dgm:cxn modelId="{3C5B5E13-CF68-4540-9C77-08DF1C9631DE}" type="presParOf" srcId="{2918F64E-D697-4460-9FCB-A6B1A4020AE3}" destId="{3908E5AB-4ACA-4DAF-9D78-CC670ABE7664}" srcOrd="0" destOrd="0" presId="urn:microsoft.com/office/officeart/2008/layout/VerticalCurvedList"/>
    <dgm:cxn modelId="{8FF50E86-5A21-4E84-B383-1B00D6C22A89}" type="presParOf" srcId="{2918F64E-D697-4460-9FCB-A6B1A4020AE3}" destId="{071F06FE-15AA-46EF-A6E5-408F7A97756F}" srcOrd="1" destOrd="0" presId="urn:microsoft.com/office/officeart/2008/layout/VerticalCurvedList"/>
    <dgm:cxn modelId="{EFC01085-239E-40F6-A2AA-CFE4E6C8A4B4}" type="presParOf" srcId="{2918F64E-D697-4460-9FCB-A6B1A4020AE3}" destId="{7D994EA8-2EF6-422F-AE7E-B8FBBA7D4869}" srcOrd="2" destOrd="0" presId="urn:microsoft.com/office/officeart/2008/layout/VerticalCurvedList"/>
    <dgm:cxn modelId="{FCA1C285-C351-4B4E-88B0-A83BD9C6E590}" type="presParOf" srcId="{2918F64E-D697-4460-9FCB-A6B1A4020AE3}" destId="{BE3C8029-6F18-4F05-B92A-961AD7A83D8B}" srcOrd="3" destOrd="0" presId="urn:microsoft.com/office/officeart/2008/layout/VerticalCurvedList"/>
    <dgm:cxn modelId="{227E3917-3530-4A84-B401-23BEC57380C0}" type="presParOf" srcId="{C345CAF4-380F-4C06-BE64-FCD9FD0D1CD7}" destId="{3215ADA4-87B3-4936-85BC-E7ACDECF84F8}" srcOrd="1" destOrd="0" presId="urn:microsoft.com/office/officeart/2008/layout/VerticalCurvedList"/>
    <dgm:cxn modelId="{56E491FF-D406-4C2D-AF3C-18052345D39B}" type="presParOf" srcId="{C345CAF4-380F-4C06-BE64-FCD9FD0D1CD7}" destId="{1D551E10-51B9-4240-BCC6-BDF86E24F564}" srcOrd="2" destOrd="0" presId="urn:microsoft.com/office/officeart/2008/layout/VerticalCurvedList"/>
    <dgm:cxn modelId="{81122DCC-5363-4302-A05F-B49128E41E7D}" type="presParOf" srcId="{1D551E10-51B9-4240-BCC6-BDF86E24F564}" destId="{05F47A47-5657-42F6-A682-8BEFBFFB23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562091-5E88-4783-859D-43EAB0E91B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3D2B6BF2-2768-4E71-A15B-C3B6C72CE0FC}">
      <dgm:prSet phldrT="[Текст]" custT="1"/>
      <dgm:spPr/>
      <dgm:t>
        <a:bodyPr anchor="t"/>
        <a:lstStyle/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Очистка 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ацетонитрила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99,9 % основного вещества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Очистка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ацетонитрила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99,9 % основного вещества. Применяется в качестве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экстрагента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при лабораторных синтезах, в фармацевтической промышленности, ряде химических процессов.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ацетонитрил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акриловых эмульсий и водно-дисперсионных красок на их основе, различных марок 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полиметил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-акрилатов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метилакрилат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00" b="1" i="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иглопробивного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полотна (в том числе 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геотекстиль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), ровницы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волокно полиакрилонитрильное смесовое, волокно полиакрилонитрильное техническое </a:t>
          </a:r>
          <a:b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«Нитрон-Д».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масел-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мягчителей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для шинной промышленности с пониженным содержанием суммарной 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полиароматики</a:t>
          </a:r>
          <a:endParaRPr lang="ru-RU" sz="1200" b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пластификатор ПН-6.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  <a:endParaRPr lang="ru-RU" sz="1050" b="0" i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F21F78-8FD3-414F-876D-EA919B8F9B61}" type="parTrans" cxnId="{2DB06046-998E-4BE1-BC68-B0968999850B}">
      <dgm:prSet/>
      <dgm:spPr/>
      <dgm:t>
        <a:bodyPr/>
        <a:lstStyle/>
        <a:p>
          <a:endParaRPr lang="ru-RU"/>
        </a:p>
      </dgm:t>
    </dgm:pt>
    <dgm:pt modelId="{349FCFBE-2127-46F7-B7E9-84675ED72E25}" type="sibTrans" cxnId="{2DB06046-998E-4BE1-BC68-B0968999850B}">
      <dgm:prSet/>
      <dgm:spPr/>
      <dgm:t>
        <a:bodyPr/>
        <a:lstStyle/>
        <a:p>
          <a:endParaRPr lang="ru-RU"/>
        </a:p>
      </dgm:t>
    </dgm:pt>
    <dgm:pt modelId="{B6260EC1-8016-48F8-9954-FC4BFB13FB26}" type="pres">
      <dgm:prSet presAssocID="{79562091-5E88-4783-859D-43EAB0E91B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45CAF4-380F-4C06-BE64-FCD9FD0D1CD7}" type="pres">
      <dgm:prSet presAssocID="{79562091-5E88-4783-859D-43EAB0E91BD0}" presName="Name1" presStyleCnt="0"/>
      <dgm:spPr/>
    </dgm:pt>
    <dgm:pt modelId="{2918F64E-D697-4460-9FCB-A6B1A4020AE3}" type="pres">
      <dgm:prSet presAssocID="{79562091-5E88-4783-859D-43EAB0E91BD0}" presName="cycle" presStyleCnt="0"/>
      <dgm:spPr/>
    </dgm:pt>
    <dgm:pt modelId="{3908E5AB-4ACA-4DAF-9D78-CC670ABE7664}" type="pres">
      <dgm:prSet presAssocID="{79562091-5E88-4783-859D-43EAB0E91BD0}" presName="srcNode" presStyleLbl="node1" presStyleIdx="0" presStyleCnt="1"/>
      <dgm:spPr/>
    </dgm:pt>
    <dgm:pt modelId="{071F06FE-15AA-46EF-A6E5-408F7A97756F}" type="pres">
      <dgm:prSet presAssocID="{79562091-5E88-4783-859D-43EAB0E91BD0}" presName="conn" presStyleLbl="parChTrans1D2" presStyleIdx="0" presStyleCnt="1"/>
      <dgm:spPr/>
      <dgm:t>
        <a:bodyPr/>
        <a:lstStyle/>
        <a:p>
          <a:endParaRPr lang="ru-RU"/>
        </a:p>
      </dgm:t>
    </dgm:pt>
    <dgm:pt modelId="{7D994EA8-2EF6-422F-AE7E-B8FBBA7D4869}" type="pres">
      <dgm:prSet presAssocID="{79562091-5E88-4783-859D-43EAB0E91BD0}" presName="extraNode" presStyleLbl="node1" presStyleIdx="0" presStyleCnt="1"/>
      <dgm:spPr/>
    </dgm:pt>
    <dgm:pt modelId="{BE3C8029-6F18-4F05-B92A-961AD7A83D8B}" type="pres">
      <dgm:prSet presAssocID="{79562091-5E88-4783-859D-43EAB0E91BD0}" presName="dstNode" presStyleLbl="node1" presStyleIdx="0" presStyleCnt="1"/>
      <dgm:spPr/>
    </dgm:pt>
    <dgm:pt modelId="{3215ADA4-87B3-4936-85BC-E7ACDECF84F8}" type="pres">
      <dgm:prSet presAssocID="{3D2B6BF2-2768-4E71-A15B-C3B6C72CE0FC}" presName="text_1" presStyleLbl="node1" presStyleIdx="0" presStyleCnt="1" custScaleX="104027" custScaleY="159399" custLinFactNeighborX="-1709" custLinFactNeighborY="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51E10-51B9-4240-BCC6-BDF86E24F564}" type="pres">
      <dgm:prSet presAssocID="{3D2B6BF2-2768-4E71-A15B-C3B6C72CE0FC}" presName="accent_1" presStyleCnt="0"/>
      <dgm:spPr/>
    </dgm:pt>
    <dgm:pt modelId="{05F47A47-5657-42F6-A682-8BEFBFFB2362}" type="pres">
      <dgm:prSet presAssocID="{3D2B6BF2-2768-4E71-A15B-C3B6C72CE0FC}" presName="accentRepeatNode" presStyleLbl="solidFgAcc1" presStyleIdx="0" presStyleCnt="1" custScaleX="98741" custScaleY="96831" custLinFactNeighborX="-3978" custLinFactNeighborY="1838"/>
      <dgm:spPr/>
    </dgm:pt>
  </dgm:ptLst>
  <dgm:cxnLst>
    <dgm:cxn modelId="{2DB06046-998E-4BE1-BC68-B0968999850B}" srcId="{79562091-5E88-4783-859D-43EAB0E91BD0}" destId="{3D2B6BF2-2768-4E71-A15B-C3B6C72CE0FC}" srcOrd="0" destOrd="0" parTransId="{6BF21F78-8FD3-414F-876D-EA919B8F9B61}" sibTransId="{349FCFBE-2127-46F7-B7E9-84675ED72E25}"/>
    <dgm:cxn modelId="{EB2D9EF3-3A24-438E-8487-67B9A821098E}" type="presOf" srcId="{79562091-5E88-4783-859D-43EAB0E91BD0}" destId="{B6260EC1-8016-48F8-9954-FC4BFB13FB26}" srcOrd="0" destOrd="0" presId="urn:microsoft.com/office/officeart/2008/layout/VerticalCurvedList"/>
    <dgm:cxn modelId="{25A10007-2ACD-4695-87F5-7EF4658BCC15}" type="presOf" srcId="{349FCFBE-2127-46F7-B7E9-84675ED72E25}" destId="{071F06FE-15AA-46EF-A6E5-408F7A97756F}" srcOrd="0" destOrd="0" presId="urn:microsoft.com/office/officeart/2008/layout/VerticalCurvedList"/>
    <dgm:cxn modelId="{59217E46-D470-45FD-B1B0-EF9E1DAA2190}" type="presOf" srcId="{3D2B6BF2-2768-4E71-A15B-C3B6C72CE0FC}" destId="{3215ADA4-87B3-4936-85BC-E7ACDECF84F8}" srcOrd="0" destOrd="0" presId="urn:microsoft.com/office/officeart/2008/layout/VerticalCurvedList"/>
    <dgm:cxn modelId="{D28CD045-5DE5-4C85-AFD8-3ABF46944520}" type="presParOf" srcId="{B6260EC1-8016-48F8-9954-FC4BFB13FB26}" destId="{C345CAF4-380F-4C06-BE64-FCD9FD0D1CD7}" srcOrd="0" destOrd="0" presId="urn:microsoft.com/office/officeart/2008/layout/VerticalCurvedList"/>
    <dgm:cxn modelId="{BCCB155E-30B8-4D61-AF29-7E0C20620F8A}" type="presParOf" srcId="{C345CAF4-380F-4C06-BE64-FCD9FD0D1CD7}" destId="{2918F64E-D697-4460-9FCB-A6B1A4020AE3}" srcOrd="0" destOrd="0" presId="urn:microsoft.com/office/officeart/2008/layout/VerticalCurvedList"/>
    <dgm:cxn modelId="{3C5B5E13-CF68-4540-9C77-08DF1C9631DE}" type="presParOf" srcId="{2918F64E-D697-4460-9FCB-A6B1A4020AE3}" destId="{3908E5AB-4ACA-4DAF-9D78-CC670ABE7664}" srcOrd="0" destOrd="0" presId="urn:microsoft.com/office/officeart/2008/layout/VerticalCurvedList"/>
    <dgm:cxn modelId="{8FF50E86-5A21-4E84-B383-1B00D6C22A89}" type="presParOf" srcId="{2918F64E-D697-4460-9FCB-A6B1A4020AE3}" destId="{071F06FE-15AA-46EF-A6E5-408F7A97756F}" srcOrd="1" destOrd="0" presId="urn:microsoft.com/office/officeart/2008/layout/VerticalCurvedList"/>
    <dgm:cxn modelId="{EFC01085-239E-40F6-A2AA-CFE4E6C8A4B4}" type="presParOf" srcId="{2918F64E-D697-4460-9FCB-A6B1A4020AE3}" destId="{7D994EA8-2EF6-422F-AE7E-B8FBBA7D4869}" srcOrd="2" destOrd="0" presId="urn:microsoft.com/office/officeart/2008/layout/VerticalCurvedList"/>
    <dgm:cxn modelId="{FCA1C285-C351-4B4E-88B0-A83BD9C6E590}" type="presParOf" srcId="{2918F64E-D697-4460-9FCB-A6B1A4020AE3}" destId="{BE3C8029-6F18-4F05-B92A-961AD7A83D8B}" srcOrd="3" destOrd="0" presId="urn:microsoft.com/office/officeart/2008/layout/VerticalCurvedList"/>
    <dgm:cxn modelId="{227E3917-3530-4A84-B401-23BEC57380C0}" type="presParOf" srcId="{C345CAF4-380F-4C06-BE64-FCD9FD0D1CD7}" destId="{3215ADA4-87B3-4936-85BC-E7ACDECF84F8}" srcOrd="1" destOrd="0" presId="urn:microsoft.com/office/officeart/2008/layout/VerticalCurvedList"/>
    <dgm:cxn modelId="{56E491FF-D406-4C2D-AF3C-18052345D39B}" type="presParOf" srcId="{C345CAF4-380F-4C06-BE64-FCD9FD0D1CD7}" destId="{1D551E10-51B9-4240-BCC6-BDF86E24F564}" srcOrd="2" destOrd="0" presId="urn:microsoft.com/office/officeart/2008/layout/VerticalCurvedList"/>
    <dgm:cxn modelId="{81122DCC-5363-4302-A05F-B49128E41E7D}" type="presParOf" srcId="{1D551E10-51B9-4240-BCC6-BDF86E24F564}" destId="{05F47A47-5657-42F6-A682-8BEFBFFB23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562091-5E88-4783-859D-43EAB0E91B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3D2B6BF2-2768-4E71-A15B-C3B6C72CE0FC}">
      <dgm:prSet phldrT="[Текст]" custT="1"/>
      <dgm:spPr/>
      <dgm:t>
        <a:bodyPr anchor="t"/>
        <a:lstStyle/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смазочных и специальных масел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базовые масла </a:t>
          </a:r>
          <a:r>
            <a:rPr lang="en-US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III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группы по </a:t>
          </a:r>
          <a:r>
            <a:rPr lang="en-US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API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производства ОАО «Нафтан»: НС-4, НС-7.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Выделение нефтепродуктов из 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нефтешламов</a:t>
          </a:r>
          <a:endParaRPr lang="ru-RU" sz="1200" b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b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нефтешламы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00" b="1" i="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товарных сжиженных углеводородных газов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сжиженные углеводородные газы установки замедленного коксования после очистки.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Выделение ДМДС (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диметилдисульфид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из </a:t>
          </a:r>
          <a:r>
            <a:rPr lang="ru-RU" sz="1200" b="1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дисульфидного</a:t>
          </a: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масла установки очистки сжиженных газов УЗК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b="1" i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  <a:endParaRPr lang="ru-RU" sz="1050" b="0" i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F21F78-8FD3-414F-876D-EA919B8F9B61}" type="parTrans" cxnId="{2DB06046-998E-4BE1-BC68-B0968999850B}">
      <dgm:prSet/>
      <dgm:spPr/>
      <dgm:t>
        <a:bodyPr/>
        <a:lstStyle/>
        <a:p>
          <a:endParaRPr lang="ru-RU"/>
        </a:p>
      </dgm:t>
    </dgm:pt>
    <dgm:pt modelId="{349FCFBE-2127-46F7-B7E9-84675ED72E25}" type="sibTrans" cxnId="{2DB06046-998E-4BE1-BC68-B0968999850B}">
      <dgm:prSet/>
      <dgm:spPr/>
      <dgm:t>
        <a:bodyPr/>
        <a:lstStyle/>
        <a:p>
          <a:endParaRPr lang="ru-RU"/>
        </a:p>
      </dgm:t>
    </dgm:pt>
    <dgm:pt modelId="{B6260EC1-8016-48F8-9954-FC4BFB13FB26}" type="pres">
      <dgm:prSet presAssocID="{79562091-5E88-4783-859D-43EAB0E91B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45CAF4-380F-4C06-BE64-FCD9FD0D1CD7}" type="pres">
      <dgm:prSet presAssocID="{79562091-5E88-4783-859D-43EAB0E91BD0}" presName="Name1" presStyleCnt="0"/>
      <dgm:spPr/>
    </dgm:pt>
    <dgm:pt modelId="{2918F64E-D697-4460-9FCB-A6B1A4020AE3}" type="pres">
      <dgm:prSet presAssocID="{79562091-5E88-4783-859D-43EAB0E91BD0}" presName="cycle" presStyleCnt="0"/>
      <dgm:spPr/>
    </dgm:pt>
    <dgm:pt modelId="{3908E5AB-4ACA-4DAF-9D78-CC670ABE7664}" type="pres">
      <dgm:prSet presAssocID="{79562091-5E88-4783-859D-43EAB0E91BD0}" presName="srcNode" presStyleLbl="node1" presStyleIdx="0" presStyleCnt="1"/>
      <dgm:spPr/>
    </dgm:pt>
    <dgm:pt modelId="{071F06FE-15AA-46EF-A6E5-408F7A97756F}" type="pres">
      <dgm:prSet presAssocID="{79562091-5E88-4783-859D-43EAB0E91BD0}" presName="conn" presStyleLbl="parChTrans1D2" presStyleIdx="0" presStyleCnt="1"/>
      <dgm:spPr/>
      <dgm:t>
        <a:bodyPr/>
        <a:lstStyle/>
        <a:p>
          <a:endParaRPr lang="ru-RU"/>
        </a:p>
      </dgm:t>
    </dgm:pt>
    <dgm:pt modelId="{7D994EA8-2EF6-422F-AE7E-B8FBBA7D4869}" type="pres">
      <dgm:prSet presAssocID="{79562091-5E88-4783-859D-43EAB0E91BD0}" presName="extraNode" presStyleLbl="node1" presStyleIdx="0" presStyleCnt="1"/>
      <dgm:spPr/>
    </dgm:pt>
    <dgm:pt modelId="{BE3C8029-6F18-4F05-B92A-961AD7A83D8B}" type="pres">
      <dgm:prSet presAssocID="{79562091-5E88-4783-859D-43EAB0E91BD0}" presName="dstNode" presStyleLbl="node1" presStyleIdx="0" presStyleCnt="1"/>
      <dgm:spPr/>
    </dgm:pt>
    <dgm:pt modelId="{3215ADA4-87B3-4936-85BC-E7ACDECF84F8}" type="pres">
      <dgm:prSet presAssocID="{3D2B6BF2-2768-4E71-A15B-C3B6C72CE0FC}" presName="text_1" presStyleLbl="node1" presStyleIdx="0" presStyleCnt="1" custScaleX="104027" custScaleY="119892" custLinFactNeighborX="-1709" custLinFactNeighborY="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51E10-51B9-4240-BCC6-BDF86E24F564}" type="pres">
      <dgm:prSet presAssocID="{3D2B6BF2-2768-4E71-A15B-C3B6C72CE0FC}" presName="accent_1" presStyleCnt="0"/>
      <dgm:spPr/>
    </dgm:pt>
    <dgm:pt modelId="{05F47A47-5657-42F6-A682-8BEFBFFB2362}" type="pres">
      <dgm:prSet presAssocID="{3D2B6BF2-2768-4E71-A15B-C3B6C72CE0FC}" presName="accentRepeatNode" presStyleLbl="solidFgAcc1" presStyleIdx="0" presStyleCnt="1" custScaleX="98741" custScaleY="96831" custLinFactNeighborX="-3978" custLinFactNeighborY="1838"/>
      <dgm:spPr/>
    </dgm:pt>
  </dgm:ptLst>
  <dgm:cxnLst>
    <dgm:cxn modelId="{2DB06046-998E-4BE1-BC68-B0968999850B}" srcId="{79562091-5E88-4783-859D-43EAB0E91BD0}" destId="{3D2B6BF2-2768-4E71-A15B-C3B6C72CE0FC}" srcOrd="0" destOrd="0" parTransId="{6BF21F78-8FD3-414F-876D-EA919B8F9B61}" sibTransId="{349FCFBE-2127-46F7-B7E9-84675ED72E25}"/>
    <dgm:cxn modelId="{EB2D9EF3-3A24-438E-8487-67B9A821098E}" type="presOf" srcId="{79562091-5E88-4783-859D-43EAB0E91BD0}" destId="{B6260EC1-8016-48F8-9954-FC4BFB13FB26}" srcOrd="0" destOrd="0" presId="urn:microsoft.com/office/officeart/2008/layout/VerticalCurvedList"/>
    <dgm:cxn modelId="{25A10007-2ACD-4695-87F5-7EF4658BCC15}" type="presOf" srcId="{349FCFBE-2127-46F7-B7E9-84675ED72E25}" destId="{071F06FE-15AA-46EF-A6E5-408F7A97756F}" srcOrd="0" destOrd="0" presId="urn:microsoft.com/office/officeart/2008/layout/VerticalCurvedList"/>
    <dgm:cxn modelId="{59217E46-D470-45FD-B1B0-EF9E1DAA2190}" type="presOf" srcId="{3D2B6BF2-2768-4E71-A15B-C3B6C72CE0FC}" destId="{3215ADA4-87B3-4936-85BC-E7ACDECF84F8}" srcOrd="0" destOrd="0" presId="urn:microsoft.com/office/officeart/2008/layout/VerticalCurvedList"/>
    <dgm:cxn modelId="{D28CD045-5DE5-4C85-AFD8-3ABF46944520}" type="presParOf" srcId="{B6260EC1-8016-48F8-9954-FC4BFB13FB26}" destId="{C345CAF4-380F-4C06-BE64-FCD9FD0D1CD7}" srcOrd="0" destOrd="0" presId="urn:microsoft.com/office/officeart/2008/layout/VerticalCurvedList"/>
    <dgm:cxn modelId="{BCCB155E-30B8-4D61-AF29-7E0C20620F8A}" type="presParOf" srcId="{C345CAF4-380F-4C06-BE64-FCD9FD0D1CD7}" destId="{2918F64E-D697-4460-9FCB-A6B1A4020AE3}" srcOrd="0" destOrd="0" presId="urn:microsoft.com/office/officeart/2008/layout/VerticalCurvedList"/>
    <dgm:cxn modelId="{3C5B5E13-CF68-4540-9C77-08DF1C9631DE}" type="presParOf" srcId="{2918F64E-D697-4460-9FCB-A6B1A4020AE3}" destId="{3908E5AB-4ACA-4DAF-9D78-CC670ABE7664}" srcOrd="0" destOrd="0" presId="urn:microsoft.com/office/officeart/2008/layout/VerticalCurvedList"/>
    <dgm:cxn modelId="{8FF50E86-5A21-4E84-B383-1B00D6C22A89}" type="presParOf" srcId="{2918F64E-D697-4460-9FCB-A6B1A4020AE3}" destId="{071F06FE-15AA-46EF-A6E5-408F7A97756F}" srcOrd="1" destOrd="0" presId="urn:microsoft.com/office/officeart/2008/layout/VerticalCurvedList"/>
    <dgm:cxn modelId="{EFC01085-239E-40F6-A2AA-CFE4E6C8A4B4}" type="presParOf" srcId="{2918F64E-D697-4460-9FCB-A6B1A4020AE3}" destId="{7D994EA8-2EF6-422F-AE7E-B8FBBA7D4869}" srcOrd="2" destOrd="0" presId="urn:microsoft.com/office/officeart/2008/layout/VerticalCurvedList"/>
    <dgm:cxn modelId="{FCA1C285-C351-4B4E-88B0-A83BD9C6E590}" type="presParOf" srcId="{2918F64E-D697-4460-9FCB-A6B1A4020AE3}" destId="{BE3C8029-6F18-4F05-B92A-961AD7A83D8B}" srcOrd="3" destOrd="0" presId="urn:microsoft.com/office/officeart/2008/layout/VerticalCurvedList"/>
    <dgm:cxn modelId="{227E3917-3530-4A84-B401-23BEC57380C0}" type="presParOf" srcId="{C345CAF4-380F-4C06-BE64-FCD9FD0D1CD7}" destId="{3215ADA4-87B3-4936-85BC-E7ACDECF84F8}" srcOrd="1" destOrd="0" presId="urn:microsoft.com/office/officeart/2008/layout/VerticalCurvedList"/>
    <dgm:cxn modelId="{56E491FF-D406-4C2D-AF3C-18052345D39B}" type="presParOf" srcId="{C345CAF4-380F-4C06-BE64-FCD9FD0D1CD7}" destId="{1D551E10-51B9-4240-BCC6-BDF86E24F564}" srcOrd="2" destOrd="0" presId="urn:microsoft.com/office/officeart/2008/layout/VerticalCurvedList"/>
    <dgm:cxn modelId="{81122DCC-5363-4302-A05F-B49128E41E7D}" type="presParOf" srcId="{1D551E10-51B9-4240-BCC6-BDF86E24F564}" destId="{05F47A47-5657-42F6-A682-8BEFBFFB23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9562091-5E88-4783-859D-43EAB0E91BD0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3D2B6BF2-2768-4E71-A15B-C3B6C72CE0FC}">
      <dgm:prSet phldrT="[Текст]" custT="1"/>
      <dgm:spPr/>
      <dgm:t>
        <a:bodyPr anchor="t"/>
        <a:lstStyle/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Банка литографированная металлическая                                                                    </a:t>
          </a:r>
          <a:r>
            <a:rPr lang="ru-RU" sz="1200" b="1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(1650 </a:t>
          </a:r>
          <a:r>
            <a:rPr lang="ru-RU" sz="1200" b="1" i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тыс.штук</a:t>
          </a:r>
          <a:r>
            <a:rPr lang="ru-RU" sz="1200" b="1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год)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ГОСТ 9980.3, ГОСТ 30766. ГОСТ 6128 из белой или хромированной жести.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Банка литографированная металлическая объемом 0,35-5 л.                                      </a:t>
          </a:r>
          <a:b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200" b="1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(250 </a:t>
          </a:r>
          <a:r>
            <a:rPr lang="ru-RU" sz="1200" b="1" i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тыс.штук</a:t>
          </a:r>
          <a:r>
            <a:rPr lang="ru-RU" sz="1200" b="1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год</a:t>
          </a:r>
          <a:r>
            <a:rPr lang="ru-RU" sz="1200" b="1" i="0" u="none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050" i="0" u="none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ГОСТ 30766. ГОСТ 6128 из белой или хромированной жести.</a:t>
          </a:r>
        </a:p>
        <a:p>
          <a:pPr algn="l" defTabSz="4445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Банка литографированная, фляга полимерная объемом 0,5-40 л.                    </a:t>
          </a:r>
          <a:r>
            <a:rPr lang="ru-RU" sz="1200" b="1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(127 </a:t>
          </a:r>
          <a:r>
            <a:rPr lang="ru-RU" sz="1200" b="1" i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тыс.штук</a:t>
          </a:r>
          <a:r>
            <a:rPr lang="ru-RU" sz="1200" b="1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год) 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sz="1050" b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СТБ 1015.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ОАО «Лакокраска» для фасовки лакокрасочных </a:t>
          </a:r>
          <a:b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050" b="0" i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материалов в потребительской таре.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Учитывая годовой объем производства красок в Российской Федерации (980 млн.тонн), потребность в таре (без учета объема тары и исходя из общей потребности в таре                 ОАО «Лакокраска») составляет 1986,46 </a:t>
          </a:r>
          <a:r>
            <a:rPr lang="ru-RU" sz="105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млн.штук</a:t>
          </a:r>
          <a:r>
            <a:rPr lang="ru-RU" sz="105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050" b="1" i="1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F21F78-8FD3-414F-876D-EA919B8F9B61}" type="parTrans" cxnId="{2DB06046-998E-4BE1-BC68-B0968999850B}">
      <dgm:prSet/>
      <dgm:spPr/>
      <dgm:t>
        <a:bodyPr/>
        <a:lstStyle/>
        <a:p>
          <a:endParaRPr lang="ru-RU"/>
        </a:p>
      </dgm:t>
    </dgm:pt>
    <dgm:pt modelId="{349FCFBE-2127-46F7-B7E9-84675ED72E25}" type="sibTrans" cxnId="{2DB06046-998E-4BE1-BC68-B0968999850B}">
      <dgm:prSet/>
      <dgm:spPr/>
      <dgm:t>
        <a:bodyPr/>
        <a:lstStyle/>
        <a:p>
          <a:endParaRPr lang="ru-RU"/>
        </a:p>
      </dgm:t>
    </dgm:pt>
    <dgm:pt modelId="{B6260EC1-8016-48F8-9954-FC4BFB13FB26}" type="pres">
      <dgm:prSet presAssocID="{79562091-5E88-4783-859D-43EAB0E91B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45CAF4-380F-4C06-BE64-FCD9FD0D1CD7}" type="pres">
      <dgm:prSet presAssocID="{79562091-5E88-4783-859D-43EAB0E91BD0}" presName="Name1" presStyleCnt="0"/>
      <dgm:spPr/>
    </dgm:pt>
    <dgm:pt modelId="{2918F64E-D697-4460-9FCB-A6B1A4020AE3}" type="pres">
      <dgm:prSet presAssocID="{79562091-5E88-4783-859D-43EAB0E91BD0}" presName="cycle" presStyleCnt="0"/>
      <dgm:spPr/>
    </dgm:pt>
    <dgm:pt modelId="{3908E5AB-4ACA-4DAF-9D78-CC670ABE7664}" type="pres">
      <dgm:prSet presAssocID="{79562091-5E88-4783-859D-43EAB0E91BD0}" presName="srcNode" presStyleLbl="node1" presStyleIdx="0" presStyleCnt="1"/>
      <dgm:spPr/>
    </dgm:pt>
    <dgm:pt modelId="{071F06FE-15AA-46EF-A6E5-408F7A97756F}" type="pres">
      <dgm:prSet presAssocID="{79562091-5E88-4783-859D-43EAB0E91BD0}" presName="conn" presStyleLbl="parChTrans1D2" presStyleIdx="0" presStyleCnt="1"/>
      <dgm:spPr/>
      <dgm:t>
        <a:bodyPr/>
        <a:lstStyle/>
        <a:p>
          <a:endParaRPr lang="ru-RU"/>
        </a:p>
      </dgm:t>
    </dgm:pt>
    <dgm:pt modelId="{7D994EA8-2EF6-422F-AE7E-B8FBBA7D4869}" type="pres">
      <dgm:prSet presAssocID="{79562091-5E88-4783-859D-43EAB0E91BD0}" presName="extraNode" presStyleLbl="node1" presStyleIdx="0" presStyleCnt="1"/>
      <dgm:spPr/>
    </dgm:pt>
    <dgm:pt modelId="{BE3C8029-6F18-4F05-B92A-961AD7A83D8B}" type="pres">
      <dgm:prSet presAssocID="{79562091-5E88-4783-859D-43EAB0E91BD0}" presName="dstNode" presStyleLbl="node1" presStyleIdx="0" presStyleCnt="1"/>
      <dgm:spPr/>
    </dgm:pt>
    <dgm:pt modelId="{3215ADA4-87B3-4936-85BC-E7ACDECF84F8}" type="pres">
      <dgm:prSet presAssocID="{3D2B6BF2-2768-4E71-A15B-C3B6C72CE0FC}" presName="text_1" presStyleLbl="node1" presStyleIdx="0" presStyleCnt="1" custScaleX="95444" custScaleY="161860" custLinFactNeighborX="-1564" custLinFactNeighborY="1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551E10-51B9-4240-BCC6-BDF86E24F564}" type="pres">
      <dgm:prSet presAssocID="{3D2B6BF2-2768-4E71-A15B-C3B6C72CE0FC}" presName="accent_1" presStyleCnt="0"/>
      <dgm:spPr/>
    </dgm:pt>
    <dgm:pt modelId="{05F47A47-5657-42F6-A682-8BEFBFFB2362}" type="pres">
      <dgm:prSet presAssocID="{3D2B6BF2-2768-4E71-A15B-C3B6C72CE0FC}" presName="accentRepeatNode" presStyleLbl="solidFgAcc1" presStyleIdx="0" presStyleCnt="1" custScaleX="98741" custScaleY="96831" custLinFactNeighborX="7396" custLinFactNeighborY="2713"/>
      <dgm:spPr/>
    </dgm:pt>
  </dgm:ptLst>
  <dgm:cxnLst>
    <dgm:cxn modelId="{2DB06046-998E-4BE1-BC68-B0968999850B}" srcId="{79562091-5E88-4783-859D-43EAB0E91BD0}" destId="{3D2B6BF2-2768-4E71-A15B-C3B6C72CE0FC}" srcOrd="0" destOrd="0" parTransId="{6BF21F78-8FD3-414F-876D-EA919B8F9B61}" sibTransId="{349FCFBE-2127-46F7-B7E9-84675ED72E25}"/>
    <dgm:cxn modelId="{EB2D9EF3-3A24-438E-8487-67B9A821098E}" type="presOf" srcId="{79562091-5E88-4783-859D-43EAB0E91BD0}" destId="{B6260EC1-8016-48F8-9954-FC4BFB13FB26}" srcOrd="0" destOrd="0" presId="urn:microsoft.com/office/officeart/2008/layout/VerticalCurvedList"/>
    <dgm:cxn modelId="{25A10007-2ACD-4695-87F5-7EF4658BCC15}" type="presOf" srcId="{349FCFBE-2127-46F7-B7E9-84675ED72E25}" destId="{071F06FE-15AA-46EF-A6E5-408F7A97756F}" srcOrd="0" destOrd="0" presId="urn:microsoft.com/office/officeart/2008/layout/VerticalCurvedList"/>
    <dgm:cxn modelId="{59217E46-D470-45FD-B1B0-EF9E1DAA2190}" type="presOf" srcId="{3D2B6BF2-2768-4E71-A15B-C3B6C72CE0FC}" destId="{3215ADA4-87B3-4936-85BC-E7ACDECF84F8}" srcOrd="0" destOrd="0" presId="urn:microsoft.com/office/officeart/2008/layout/VerticalCurvedList"/>
    <dgm:cxn modelId="{D28CD045-5DE5-4C85-AFD8-3ABF46944520}" type="presParOf" srcId="{B6260EC1-8016-48F8-9954-FC4BFB13FB26}" destId="{C345CAF4-380F-4C06-BE64-FCD9FD0D1CD7}" srcOrd="0" destOrd="0" presId="urn:microsoft.com/office/officeart/2008/layout/VerticalCurvedList"/>
    <dgm:cxn modelId="{BCCB155E-30B8-4D61-AF29-7E0C20620F8A}" type="presParOf" srcId="{C345CAF4-380F-4C06-BE64-FCD9FD0D1CD7}" destId="{2918F64E-D697-4460-9FCB-A6B1A4020AE3}" srcOrd="0" destOrd="0" presId="urn:microsoft.com/office/officeart/2008/layout/VerticalCurvedList"/>
    <dgm:cxn modelId="{3C5B5E13-CF68-4540-9C77-08DF1C9631DE}" type="presParOf" srcId="{2918F64E-D697-4460-9FCB-A6B1A4020AE3}" destId="{3908E5AB-4ACA-4DAF-9D78-CC670ABE7664}" srcOrd="0" destOrd="0" presId="urn:microsoft.com/office/officeart/2008/layout/VerticalCurvedList"/>
    <dgm:cxn modelId="{8FF50E86-5A21-4E84-B383-1B00D6C22A89}" type="presParOf" srcId="{2918F64E-D697-4460-9FCB-A6B1A4020AE3}" destId="{071F06FE-15AA-46EF-A6E5-408F7A97756F}" srcOrd="1" destOrd="0" presId="urn:microsoft.com/office/officeart/2008/layout/VerticalCurvedList"/>
    <dgm:cxn modelId="{EFC01085-239E-40F6-A2AA-CFE4E6C8A4B4}" type="presParOf" srcId="{2918F64E-D697-4460-9FCB-A6B1A4020AE3}" destId="{7D994EA8-2EF6-422F-AE7E-B8FBBA7D4869}" srcOrd="2" destOrd="0" presId="urn:microsoft.com/office/officeart/2008/layout/VerticalCurvedList"/>
    <dgm:cxn modelId="{FCA1C285-C351-4B4E-88B0-A83BD9C6E590}" type="presParOf" srcId="{2918F64E-D697-4460-9FCB-A6B1A4020AE3}" destId="{BE3C8029-6F18-4F05-B92A-961AD7A83D8B}" srcOrd="3" destOrd="0" presId="urn:microsoft.com/office/officeart/2008/layout/VerticalCurvedList"/>
    <dgm:cxn modelId="{227E3917-3530-4A84-B401-23BEC57380C0}" type="presParOf" srcId="{C345CAF4-380F-4C06-BE64-FCD9FD0D1CD7}" destId="{3215ADA4-87B3-4936-85BC-E7ACDECF84F8}" srcOrd="1" destOrd="0" presId="urn:microsoft.com/office/officeart/2008/layout/VerticalCurvedList"/>
    <dgm:cxn modelId="{56E491FF-D406-4C2D-AF3C-18052345D39B}" type="presParOf" srcId="{C345CAF4-380F-4C06-BE64-FCD9FD0D1CD7}" destId="{1D551E10-51B9-4240-BCC6-BDF86E24F564}" srcOrd="2" destOrd="0" presId="urn:microsoft.com/office/officeart/2008/layout/VerticalCurvedList"/>
    <dgm:cxn modelId="{81122DCC-5363-4302-A05F-B49128E41E7D}" type="presParOf" srcId="{1D551E10-51B9-4240-BCC6-BDF86E24F564}" destId="{05F47A47-5657-42F6-A682-8BEFBFFB23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F06FE-15AA-46EF-A6E5-408F7A97756F}">
      <dsp:nvSpPr>
        <dsp:cNvPr id="0" name=""/>
        <dsp:cNvSpPr/>
      </dsp:nvSpPr>
      <dsp:spPr>
        <a:xfrm>
          <a:off x="-4068875" y="-679544"/>
          <a:ext cx="5278536" cy="5278536"/>
        </a:xfrm>
        <a:prstGeom prst="blockArc">
          <a:avLst>
            <a:gd name="adj1" fmla="val 18900000"/>
            <a:gd name="adj2" fmla="val 2700000"/>
            <a:gd name="adj3" fmla="val 409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5ADA4-87B3-4936-85BC-E7ACDECF84F8}">
      <dsp:nvSpPr>
        <dsp:cNvPr id="0" name=""/>
        <dsp:cNvSpPr/>
      </dsp:nvSpPr>
      <dsp:spPr>
        <a:xfrm>
          <a:off x="1177687" y="169788"/>
          <a:ext cx="7360950" cy="37117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531" tIns="30480" rIns="30480" bIns="30480" numCol="1" spcCol="1270" anchor="t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швейных изделий 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  <a:tabLst>
              <a:tab pos="5651500" algn="l"/>
            </a:tabLs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швейных изделий из нетканых материалов </a:t>
          </a:r>
          <a:r>
            <a:rPr lang="ru-RU" sz="1050" b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СпанБел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050" b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Акваспан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050" b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Мелтблоун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дублированные материалы (халаты, бахилы, шапочки, нарукавники, комбинезоны, сумки, пастельные принадлежности и прочее), из полиэфирных и смесовых трикотажных полотен (спортивные костюмы, специальная одежда). Необходимо приобретение промышленного раскройного, швейного и сварочного оборудования, разработка моделей, продвижение товаров на рынок.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Предполагаемый объем инвестиций: 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0,3 </a:t>
          </a:r>
          <a:r>
            <a:rPr lang="ru-RU" sz="1050" b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млн.долларов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США.</a:t>
          </a:r>
          <a:endParaRPr lang="ru-RU" sz="105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свободные площади ОАО «СветлогорскХимволокно».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материалов для 3-</a:t>
          </a:r>
          <a:r>
            <a:rPr lang="en-US" sz="1200" b="1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ru-RU" sz="1200" b="1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печати </a:t>
          </a:r>
          <a:endParaRPr lang="ru-RU" sz="1200" b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материалов для 3-</a:t>
          </a:r>
          <a:r>
            <a:rPr lang="en-US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печати с использованием </a:t>
          </a:r>
          <a:r>
            <a:rPr lang="ru-RU" sz="1050" b="0" i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угленаполненных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полиамидов. Необходимо приобретение специализированной </a:t>
          </a:r>
          <a:r>
            <a:rPr lang="ru-RU" sz="1050" b="0" i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экструзионной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линии, продвижение товаров на рынок.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Предполагаемый объем инвестиций: 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0,1 </a:t>
          </a:r>
          <a:r>
            <a:rPr lang="ru-RU" sz="1050" b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млн.долларов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США.</a:t>
          </a:r>
          <a:endParaRPr lang="ru-RU" sz="105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свободные площади ОАО «СветлогорскХимволокно».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триботехнических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изделий с использованием 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угленаполненного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полиамида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триботехнических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изделий с использованием </a:t>
          </a:r>
          <a:r>
            <a:rPr lang="ru-RU" sz="1050" b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угленаполненного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полиамида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Необходимо приобретение специализированного парка литьевых автоматов, разработка моделей выпускаемой продукции, продвижение на рынок.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Предполагаемый объем инвестиций: 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0,5 </a:t>
          </a:r>
          <a:r>
            <a:rPr lang="ru-RU" sz="1050" b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млн.долларов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США.</a:t>
          </a:r>
          <a:endParaRPr lang="ru-RU" sz="105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свободные площади ОАО «СветлогорскХимволокно».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050" b="0" i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7687" y="169788"/>
        <a:ext cx="7360950" cy="3711733"/>
      </dsp:txXfrm>
    </dsp:sp>
    <dsp:sp modelId="{05F47A47-5657-42F6-A682-8BEFBFFB2362}">
      <dsp:nvSpPr>
        <dsp:cNvPr id="0" name=""/>
        <dsp:cNvSpPr/>
      </dsp:nvSpPr>
      <dsp:spPr>
        <a:xfrm>
          <a:off x="0" y="782035"/>
          <a:ext cx="2355375" cy="2355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F06FE-15AA-46EF-A6E5-408F7A97756F}">
      <dsp:nvSpPr>
        <dsp:cNvPr id="0" name=""/>
        <dsp:cNvSpPr/>
      </dsp:nvSpPr>
      <dsp:spPr>
        <a:xfrm>
          <a:off x="-4051503" y="-679544"/>
          <a:ext cx="5278536" cy="5278536"/>
        </a:xfrm>
        <a:prstGeom prst="blockArc">
          <a:avLst>
            <a:gd name="adj1" fmla="val 18900000"/>
            <a:gd name="adj2" fmla="val 2700000"/>
            <a:gd name="adj3" fmla="val 409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B658A-F68E-446B-8EC0-17C8C6C2051E}">
      <dsp:nvSpPr>
        <dsp:cNvPr id="0" name=""/>
        <dsp:cNvSpPr/>
      </dsp:nvSpPr>
      <dsp:spPr>
        <a:xfrm>
          <a:off x="1229803" y="204045"/>
          <a:ext cx="7291462" cy="35113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531" tIns="30480" rIns="30480" bIns="30480" numCol="1" spcCol="1270" anchor="t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Стеклянные или керамические мелющие тела (бисер) размером 3</a:t>
          </a:r>
          <a:r>
            <a:rPr lang="ru-RU" sz="1200" b="0" i="0" u="none" strike="noStrike" kern="1200" cap="none" dirty="0" smtClean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–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мм, 2</a:t>
          </a:r>
          <a:r>
            <a:rPr lang="ru-RU" sz="1200" b="0" i="0" u="none" strike="noStrike" kern="1200" cap="none" dirty="0" smtClean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–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2.2 мм круглой формы стойкие к истиранию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120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(30 тонн в год)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Аналог </a:t>
          </a:r>
          <a:r>
            <a:rPr lang="en-US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Sigmund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050" b="0" i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lindner</a:t>
          </a:r>
          <a:r>
            <a:rPr lang="en-US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(тип </a:t>
          </a:r>
          <a:r>
            <a:rPr lang="en-US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SL 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7512, тип </a:t>
          </a:r>
          <a:r>
            <a:rPr lang="en-US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ZC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</a:t>
          </a:r>
          <a:r>
            <a:rPr lang="en-US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050" b="0" i="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ОАО «Лакокраска» в качестве мелющих тел для </a:t>
          </a:r>
          <a:r>
            <a:rPr lang="ru-RU" sz="1050" b="0" i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диспергирующего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оборудования.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рынке Республики Беларусь выпуск не осуществляется.  Основные производители расположены в Европе и Китае . В Европе основные производители «</a:t>
          </a:r>
          <a:r>
            <a:rPr lang="en-US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Sigmund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sz="1050" b="0" i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lindner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(Германия»  </a:t>
          </a:r>
          <a:r>
            <a:rPr lang="ru-RU" sz="1050" b="0" i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«</a:t>
          </a:r>
          <a:r>
            <a:rPr lang="en-US" sz="1050" b="0" i="0" u="none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Preciosa</a:t>
          </a:r>
          <a:r>
            <a:rPr lang="en-US" sz="1050" b="0" i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050" b="0" i="0" u="none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Ornela</a:t>
          </a:r>
          <a:r>
            <a:rPr lang="ru-RU" sz="1050" b="0" i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(Чехия).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Потребители практически все лакокрасочные компании и отрасли где используются бисерные мельницы.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  <a:endParaRPr lang="ru-RU" sz="1000" b="0" i="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Стеклянные микросферы размером 100</a:t>
          </a:r>
          <a:r>
            <a:rPr lang="ru-RU" sz="1200" b="0" i="0" u="none" strike="noStrike" kern="1200" cap="none" dirty="0" smtClean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–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600 мкм </a:t>
          </a:r>
          <a:r>
            <a:rPr lang="ru-RU" sz="120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(800 тонн в год)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СТБ 1750 (флотационная, гидрофобная, адгезионная обработка).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Возможна организация совместного производства.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комплектация ОАО «Лакокраска» эмали для разметки дорог для придания </a:t>
          </a:r>
          <a:r>
            <a:rPr lang="ru-RU" sz="1050" b="0" i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световозвращающих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свойств.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рынке Республики Беларусь  выпуск осуществляет один производитель ГК «</a:t>
          </a:r>
          <a:r>
            <a:rPr lang="ru-RU" sz="1050" b="0" i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СТиМ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            </a:t>
          </a:r>
          <a:b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1050" b="0" i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г.Бресте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объеме 400</a:t>
          </a:r>
          <a:r>
            <a:rPr lang="ru-RU" sz="1050" b="0" i="0" u="none" strike="noStrike" kern="1200" cap="none" dirty="0" smtClean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rPr>
            <a:t>–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600 тонн в месяц. В Российской Федерации несколько производителей.                     В мире основные производители расположены в Китае.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Ориентировочный объем инвестиций: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3,2 </a:t>
          </a:r>
          <a:r>
            <a:rPr lang="ru-RU" sz="1050" b="0" i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млн.долларов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США.</a:t>
          </a:r>
        </a:p>
      </dsp:txBody>
      <dsp:txXfrm>
        <a:off x="1229803" y="204045"/>
        <a:ext cx="7291462" cy="3511356"/>
      </dsp:txXfrm>
    </dsp:sp>
    <dsp:sp modelId="{7E101078-6829-4DF2-B724-41F30DA414F5}">
      <dsp:nvSpPr>
        <dsp:cNvPr id="0" name=""/>
        <dsp:cNvSpPr/>
      </dsp:nvSpPr>
      <dsp:spPr>
        <a:xfrm>
          <a:off x="27759" y="811360"/>
          <a:ext cx="2355375" cy="23553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F06FE-15AA-46EF-A6E5-408F7A97756F}">
      <dsp:nvSpPr>
        <dsp:cNvPr id="0" name=""/>
        <dsp:cNvSpPr/>
      </dsp:nvSpPr>
      <dsp:spPr>
        <a:xfrm>
          <a:off x="-4071301" y="-679544"/>
          <a:ext cx="5278536" cy="5278536"/>
        </a:xfrm>
        <a:prstGeom prst="blockArc">
          <a:avLst>
            <a:gd name="adj1" fmla="val 18900000"/>
            <a:gd name="adj2" fmla="val 2700000"/>
            <a:gd name="adj3" fmla="val 409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5ADA4-87B3-4936-85BC-E7ACDECF84F8}">
      <dsp:nvSpPr>
        <dsp:cNvPr id="0" name=""/>
        <dsp:cNvSpPr/>
      </dsp:nvSpPr>
      <dsp:spPr>
        <a:xfrm>
          <a:off x="1070110" y="171691"/>
          <a:ext cx="7341001" cy="36438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531" tIns="30480" rIns="30480" bIns="30480" numCol="1" spcCol="1270" anchor="t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Присадка загущающая на основе масляного концентрата полиизопрена или каучука СКЭПТ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в ОАО «Завод горного воска» в качестве компонента для производства пластичных смазок и добавки к маслам. На рынке Республики Беларусь выпуск не осуществляется. В Российской Федерации несколько производителей.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Ориентировочная среднегодовая потребность: </a:t>
          </a:r>
          <a:r>
            <a:rPr lang="ru-RU" sz="105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тонны.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b="1" i="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Присадка противозадирная серосодержащая, не менее 20 % серы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в ОАО «Завод горного воска» в качестве компонента для введения в состав смазочных масел, с целью повышения противозадирных свойств. На рынке Республики Беларусь выпуск не осуществляется. В Российской Федерации одним из производителей является ООО «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Олеокам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». В Европе основные производители компания «ARKEMA» (Франция); компания «SEQENS» (Франция).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Ориентировочная среднегодовая потребность: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тонн.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b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Присадки </a:t>
          </a:r>
          <a:r>
            <a:rPr lang="en-US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US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Irgamet</a:t>
          </a:r>
          <a:r>
            <a:rPr lang="en-US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39, </a:t>
          </a:r>
          <a:r>
            <a:rPr lang="en-US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Synativ</a:t>
          </a:r>
          <a:r>
            <a:rPr lang="en-US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PE, </a:t>
          </a:r>
          <a:r>
            <a:rPr lang="en-US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Irgacor</a:t>
          </a:r>
          <a:r>
            <a:rPr lang="en-US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NPA)</a:t>
          </a:r>
          <a:endParaRPr lang="ru-RU" sz="1200" b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использование в ОАО «Завод горного воска» в качестве ингибиторов коррозии,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деактиваторов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металлов для смазочных материалов и металлообрабатывающих жидкостей.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рынке Республики Беларусь выпуск не осуществляется. В Европе единственным  производителем является 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«BASF </a:t>
          </a:r>
          <a:r>
            <a:rPr lang="ru-RU" sz="1050" b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Societas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b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Europaea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», «БАСФ» (Германия).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Ориентировочная среднегодовая потребность: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тонны.</a:t>
          </a:r>
          <a:endParaRPr lang="ru-RU" sz="1050" b="1" i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0110" y="171691"/>
        <a:ext cx="7341001" cy="3643898"/>
      </dsp:txXfrm>
    </dsp:sp>
    <dsp:sp modelId="{05F47A47-5657-42F6-A682-8BEFBFFB2362}">
      <dsp:nvSpPr>
        <dsp:cNvPr id="0" name=""/>
        <dsp:cNvSpPr/>
      </dsp:nvSpPr>
      <dsp:spPr>
        <a:xfrm>
          <a:off x="186604" y="883257"/>
          <a:ext cx="2325721" cy="22807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F06FE-15AA-46EF-A6E5-408F7A97756F}">
      <dsp:nvSpPr>
        <dsp:cNvPr id="0" name=""/>
        <dsp:cNvSpPr/>
      </dsp:nvSpPr>
      <dsp:spPr>
        <a:xfrm>
          <a:off x="-4110719" y="-679544"/>
          <a:ext cx="5278536" cy="5278536"/>
        </a:xfrm>
        <a:prstGeom prst="blockArc">
          <a:avLst>
            <a:gd name="adj1" fmla="val 18900000"/>
            <a:gd name="adj2" fmla="val 2700000"/>
            <a:gd name="adj3" fmla="val 409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5ADA4-87B3-4936-85BC-E7ACDECF84F8}">
      <dsp:nvSpPr>
        <dsp:cNvPr id="0" name=""/>
        <dsp:cNvSpPr/>
      </dsp:nvSpPr>
      <dsp:spPr>
        <a:xfrm>
          <a:off x="951856" y="267941"/>
          <a:ext cx="7498673" cy="34513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531" tIns="30480" rIns="30480" bIns="30480" numCol="1" spcCol="1270" anchor="t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Парафин хлорированный жидкий марка ХП-470 А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в ОАО «Завод горного воска» в качестве вторичного пластификатора для производства светлых полимерных композиций.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рынке Республики Беларусь выпуск не осуществляется. В Российской Федерации основным производителей является ОАО «КАУСТИК».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Ориентировочная среднегодовая потребность: </a:t>
          </a:r>
          <a:r>
            <a:rPr lang="ru-RU" sz="105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тонны.</a:t>
          </a:r>
          <a:endParaRPr lang="ru-RU" sz="1050" b="1" i="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b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Церезин марка 75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u="none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в ОАО «Завод горного воска» в качестве компонента для производства смазок, восковых сплавов, полимерных композиций.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рынке Республики Беларусь выпуск не осуществляется. В Российской Федерации несколько производителей.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Ориентировочная среднегодовая потребность: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 тонн.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b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Биоциды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 Вазин-50, аналоги </a:t>
          </a:r>
          <a:r>
            <a:rPr lang="en-US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Acticide</a:t>
          </a:r>
          <a:r>
            <a:rPr lang="en-US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MV 14, </a:t>
          </a:r>
          <a:r>
            <a:rPr lang="en-US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Acticide</a:t>
          </a:r>
          <a:r>
            <a:rPr lang="en-US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OX)</a:t>
          </a:r>
          <a:endParaRPr lang="ru-RU" sz="1200" b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в ОАО «Завод горного воска» в качестве компонентов для производства смазочно-охлаждающих жидкостей.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рынке Республики Беларусь выпуск не осуществляется. В Российской Федерации производителем является ООО «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Олеокам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». В Европе производителем является 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en-US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THOR GmbH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r>
            <a:rPr lang="en-US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(Германия).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Ориентировочная среднегодовая потребность: </a:t>
          </a:r>
          <a:r>
            <a:rPr lang="ru-RU" sz="105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тонны.</a:t>
          </a:r>
          <a:endParaRPr lang="ru-RU" sz="1050" b="1" i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1856" y="267941"/>
        <a:ext cx="7498673" cy="3451398"/>
      </dsp:txXfrm>
    </dsp:sp>
    <dsp:sp modelId="{05F47A47-5657-42F6-A682-8BEFBFFB2362}">
      <dsp:nvSpPr>
        <dsp:cNvPr id="0" name=""/>
        <dsp:cNvSpPr/>
      </dsp:nvSpPr>
      <dsp:spPr>
        <a:xfrm>
          <a:off x="147186" y="883257"/>
          <a:ext cx="2325721" cy="22807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F06FE-15AA-46EF-A6E5-408F7A97756F}">
      <dsp:nvSpPr>
        <dsp:cNvPr id="0" name=""/>
        <dsp:cNvSpPr/>
      </dsp:nvSpPr>
      <dsp:spPr>
        <a:xfrm>
          <a:off x="-4217771" y="-697157"/>
          <a:ext cx="5416158" cy="5416158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5ADA4-87B3-4936-85BC-E7ACDECF84F8}">
      <dsp:nvSpPr>
        <dsp:cNvPr id="0" name=""/>
        <dsp:cNvSpPr/>
      </dsp:nvSpPr>
      <dsp:spPr>
        <a:xfrm>
          <a:off x="1021397" y="1446744"/>
          <a:ext cx="7468566" cy="12133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6169" tIns="7620" rIns="7620" bIns="7620" numCol="1" spcCol="1270" anchor="t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b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Масло 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талловое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сырое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в ОАО «Завод горного воска» в качестве компонента для производства смазочно-охлаждающих жидкостей.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рынке Республики Беларусь выпуск не осуществляется. В Российской Федерации несколько производителей.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Беларусь.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Ориентировочная среднегодовая потребность: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 тонны.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b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1397" y="1446744"/>
        <a:ext cx="7468566" cy="1213306"/>
      </dsp:txXfrm>
    </dsp:sp>
    <dsp:sp modelId="{05F47A47-5657-42F6-A682-8BEFBFFB2362}">
      <dsp:nvSpPr>
        <dsp:cNvPr id="0" name=""/>
        <dsp:cNvSpPr/>
      </dsp:nvSpPr>
      <dsp:spPr>
        <a:xfrm>
          <a:off x="151882" y="907442"/>
          <a:ext cx="2384084" cy="23379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F06FE-15AA-46EF-A6E5-408F7A97756F}">
      <dsp:nvSpPr>
        <dsp:cNvPr id="0" name=""/>
        <dsp:cNvSpPr/>
      </dsp:nvSpPr>
      <dsp:spPr>
        <a:xfrm>
          <a:off x="-4114134" y="-679544"/>
          <a:ext cx="5278536" cy="5278536"/>
        </a:xfrm>
        <a:prstGeom prst="blockArc">
          <a:avLst>
            <a:gd name="adj1" fmla="val 18900000"/>
            <a:gd name="adj2" fmla="val 2700000"/>
            <a:gd name="adj3" fmla="val 409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5ADA4-87B3-4936-85BC-E7ACDECF84F8}">
      <dsp:nvSpPr>
        <dsp:cNvPr id="0" name=""/>
        <dsp:cNvSpPr/>
      </dsp:nvSpPr>
      <dsp:spPr>
        <a:xfrm>
          <a:off x="1129043" y="1191004"/>
          <a:ext cx="7360950" cy="20878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531" tIns="30480" rIns="30480" bIns="30480" numCol="1" spcCol="1270" anchor="t" anchorCtr="0">
          <a:noAutofit/>
        </a:bodyPr>
        <a:lstStyle/>
        <a:p>
          <a:pPr lvl="0" algn="l" defTabSz="533400">
            <a:lnSpc>
              <a:spcPct val="97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из волокна полиэфирного тип «</a:t>
          </a:r>
          <a:r>
            <a:rPr lang="ru-RU" sz="1200" b="1" kern="1200" spc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конжугейт</a:t>
          </a:r>
          <a:r>
            <a:rPr lang="ru-RU" sz="1200" b="1" kern="1200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объемных нетканых материалов и наполнителей текстильных изделий.</a:t>
          </a:r>
          <a:r>
            <a:rPr lang="ru-RU" sz="1050" b="1" kern="1200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050" b="1" kern="1200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050" b="1" i="1" kern="1200" spc="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</a:t>
          </a:r>
          <a:r>
            <a:rPr lang="ru-RU" sz="1050" i="1" kern="1200" spc="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050" kern="1200" spc="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углубление переработки полиэфирных волокон типа «</a:t>
          </a:r>
          <a:r>
            <a:rPr lang="ru-RU" sz="1050" kern="1200" spc="0" baseline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конжугейт</a:t>
          </a:r>
          <a:r>
            <a:rPr lang="ru-RU" sz="1050" kern="1200" spc="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», создание производств нетканых материалов и наполнителей.</a:t>
          </a:r>
          <a:r>
            <a:rPr lang="ru-RU" sz="1050" kern="1200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050" kern="1200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050" b="1" i="1" kern="1200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Области применения</a:t>
          </a:r>
          <a:r>
            <a:rPr lang="ru-RU" sz="1050" i="1" kern="1200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050" kern="1200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Полиэфирное волокно тип «</a:t>
          </a:r>
          <a:r>
            <a:rPr lang="ru-RU" sz="1050" kern="1200" spc="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конжугейт</a:t>
          </a:r>
          <a:r>
            <a:rPr lang="ru-RU" sz="1050" kern="1200" spc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используется в производстве синтепона, наполнителя для одеял, подушек, игрушек, при производстве мебели. </a:t>
          </a:r>
        </a:p>
      </dsp:txBody>
      <dsp:txXfrm>
        <a:off x="1129043" y="1191004"/>
        <a:ext cx="7360950" cy="2087805"/>
      </dsp:txXfrm>
    </dsp:sp>
    <dsp:sp modelId="{05F47A47-5657-42F6-A682-8BEFBFFB2362}">
      <dsp:nvSpPr>
        <dsp:cNvPr id="0" name=""/>
        <dsp:cNvSpPr/>
      </dsp:nvSpPr>
      <dsp:spPr>
        <a:xfrm>
          <a:off x="178973" y="1175524"/>
          <a:ext cx="2174341" cy="21085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F06FE-15AA-46EF-A6E5-408F7A97756F}">
      <dsp:nvSpPr>
        <dsp:cNvPr id="0" name=""/>
        <dsp:cNvSpPr/>
      </dsp:nvSpPr>
      <dsp:spPr>
        <a:xfrm>
          <a:off x="-4031193" y="-659503"/>
          <a:ext cx="5121936" cy="5121936"/>
        </a:xfrm>
        <a:prstGeom prst="blockArc">
          <a:avLst>
            <a:gd name="adj1" fmla="val 18900000"/>
            <a:gd name="adj2" fmla="val 2700000"/>
            <a:gd name="adj3" fmla="val 422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7C6B6-50BA-4EDB-A157-57E7DBBEE038}">
      <dsp:nvSpPr>
        <dsp:cNvPr id="0" name=""/>
        <dsp:cNvSpPr/>
      </dsp:nvSpPr>
      <dsp:spPr>
        <a:xfrm>
          <a:off x="723402" y="0"/>
          <a:ext cx="7767335" cy="37991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09287" tIns="30480" rIns="30480" bIns="30480" numCol="1" spcCol="1270" anchor="t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 «Организация производства стеклопластиковых труб» </a:t>
          </a:r>
          <a:endParaRPr lang="ru-RU" sz="1200" b="1" kern="1200" baseline="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0" kern="120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Стеклопластиковые трубы имеют ряд преимуществ по сравнению с традиционно используемыми: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легче металла в 4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050" kern="120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4,5 раза, в 10 раз бетонных, что значительно облегчает и удешевляет строительно-монтажные работы;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гидравлическое сопротивление на 20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050" kern="120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30 % меньше, при заданных параметрах расхода можно использовать трубы меньшего диаметра на 10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050" kern="120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15 %;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коэффициент линейного расширения значительно ниже, чем у металла, при замерзании данные трубы не разрушаются;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практически не требуется теплоизоляция, так как теплопроводность стеклопластика в 10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050" kern="120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раз ниже, чем у металла;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ремонт дешевле на 50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050" kern="120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60 % по сравнению с традиционными трубами, срок службы от 20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050" kern="120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 лет; 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практически отсутствует внутренняя и внешняя коррозия, отсутствует необходимость в различных формах коррозионной защиты;</a:t>
          </a:r>
        </a:p>
        <a:p>
          <a:pPr lvl="0" algn="l" defTabSz="533400">
            <a:lnSpc>
              <a:spcPts val="13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baseline="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стойкость к агрессивным средам, использование базальтового волокна, повышает химическую стойкость труб к щелочной среде.</a:t>
          </a:r>
          <a:endParaRPr lang="ru-RU" sz="1050" b="1" kern="1200" baseline="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3402" y="0"/>
        <a:ext cx="7767335" cy="3799184"/>
      </dsp:txXfrm>
    </dsp:sp>
    <dsp:sp modelId="{039E8072-03ED-4093-9435-0F46BFCA1170}">
      <dsp:nvSpPr>
        <dsp:cNvPr id="0" name=""/>
        <dsp:cNvSpPr/>
      </dsp:nvSpPr>
      <dsp:spPr>
        <a:xfrm>
          <a:off x="-84152" y="757297"/>
          <a:ext cx="2288334" cy="22883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F06FE-15AA-46EF-A6E5-408F7A97756F}">
      <dsp:nvSpPr>
        <dsp:cNvPr id="0" name=""/>
        <dsp:cNvSpPr/>
      </dsp:nvSpPr>
      <dsp:spPr>
        <a:xfrm>
          <a:off x="-3825897" y="-639526"/>
          <a:ext cx="4965835" cy="4965835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7C6B6-50BA-4EDB-A157-57E7DBBEE038}">
      <dsp:nvSpPr>
        <dsp:cNvPr id="0" name=""/>
        <dsp:cNvSpPr/>
      </dsp:nvSpPr>
      <dsp:spPr>
        <a:xfrm>
          <a:off x="1110315" y="20564"/>
          <a:ext cx="7428322" cy="36148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3192" tIns="15240" rIns="15240" bIns="15240" numCol="1" spcCol="1270" anchor="t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 dirty="0" smtClean="0">
            <a:solidFill>
              <a:schemeClr val="tx1"/>
            </a:solidFill>
          </a:endParaRP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 «Производство рулонных кровельных материалов» </a:t>
          </a: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(создание производства нового вида продукции рулонных кровельных материалов (РКМ).</a:t>
          </a:r>
        </a:p>
        <a:p>
          <a:pPr lvl="0" algn="l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данного проекта позволит увеличить глубину передела сырья (использование тканей РАТЛ, традиционного сырья для производства кровельных материалов, в качестве полуфабриката).</a:t>
          </a:r>
        </a:p>
        <a:p>
          <a:pPr lvl="0" algn="l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Согласно статистических данных 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емкость рынка битумных рулонных кровельных и гидроизоляционных материалов Республики Беларусь составляет около 25 </a:t>
          </a:r>
          <a:r>
            <a:rPr lang="ru-RU" sz="1050" b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млн.кв.метров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год, Российской Федерации – 500 </a:t>
          </a:r>
          <a:r>
            <a:rPr lang="ru-RU" sz="1050" b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млн.кв.метров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l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Доля материалов с основами из стекловолокна (стеклоткань, стеклохолст) 45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48 % от общего объема. В связи с тенденцией снижения затрат на производство рулонно-кровельных материалов доминировать на данном рынке будет продукция на базе стеклохолстов.           </a:t>
          </a: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</a:endParaRP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</a:endParaRPr>
        </a:p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/>
            </a:solidFill>
          </a:endParaRPr>
        </a:p>
      </dsp:txBody>
      <dsp:txXfrm>
        <a:off x="1110315" y="20564"/>
        <a:ext cx="7428322" cy="3614883"/>
      </dsp:txXfrm>
    </dsp:sp>
    <dsp:sp modelId="{039E8072-03ED-4093-9435-0F46BFCA1170}">
      <dsp:nvSpPr>
        <dsp:cNvPr id="0" name=""/>
        <dsp:cNvSpPr/>
      </dsp:nvSpPr>
      <dsp:spPr>
        <a:xfrm>
          <a:off x="0" y="733075"/>
          <a:ext cx="2220630" cy="222063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F06FE-15AA-46EF-A6E5-408F7A97756F}">
      <dsp:nvSpPr>
        <dsp:cNvPr id="0" name=""/>
        <dsp:cNvSpPr/>
      </dsp:nvSpPr>
      <dsp:spPr>
        <a:xfrm>
          <a:off x="-3854821" y="-639526"/>
          <a:ext cx="4965835" cy="4965835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9ECB6-D414-4347-92A4-46A54A5607C6}">
      <dsp:nvSpPr>
        <dsp:cNvPr id="0" name=""/>
        <dsp:cNvSpPr/>
      </dsp:nvSpPr>
      <dsp:spPr>
        <a:xfrm>
          <a:off x="1081391" y="731663"/>
          <a:ext cx="7428322" cy="222345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3192" tIns="12700" rIns="12700" bIns="1270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 dirty="0" smtClean="0">
            <a:solidFill>
              <a:schemeClr val="tx1"/>
            </a:solidFill>
          </a:endParaRPr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установки получения нового вида продукции из кубовой жидкости гидролизной колонны – водной смеси карбоновых кислот и эфиров (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СККиЭ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с последующей реализацией производителям 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полиолов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полиэфирных и полиуретановых систем.                                                                                                                                                                     </a:t>
          </a: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Предполагаемая мощность: 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12–15 </a:t>
          </a:r>
          <a:r>
            <a:rPr lang="ru-RU" sz="1050" b="0" i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тыс.тонн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год (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 </a:t>
          </a:r>
          <a:r>
            <a:rPr lang="en-US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BY 500036524.113-2006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                                                                             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Потребители: 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производители </a:t>
          </a:r>
          <a:r>
            <a:rPr lang="ru-RU" sz="1050" b="0" i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олиизоциануратных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пен.</a:t>
          </a:r>
          <a:endParaRPr lang="ru-RU" sz="1050" b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1391" y="731663"/>
        <a:ext cx="7428322" cy="2223454"/>
      </dsp:txXfrm>
    </dsp:sp>
    <dsp:sp modelId="{1CDB5A42-7B73-45A0-9929-4D37981B7C0C}">
      <dsp:nvSpPr>
        <dsp:cNvPr id="0" name=""/>
        <dsp:cNvSpPr/>
      </dsp:nvSpPr>
      <dsp:spPr>
        <a:xfrm>
          <a:off x="77222" y="922329"/>
          <a:ext cx="2104935" cy="20351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F06FE-15AA-46EF-A6E5-408F7A97756F}">
      <dsp:nvSpPr>
        <dsp:cNvPr id="0" name=""/>
        <dsp:cNvSpPr/>
      </dsp:nvSpPr>
      <dsp:spPr>
        <a:xfrm>
          <a:off x="-4219951" y="-690061"/>
          <a:ext cx="5360716" cy="5360716"/>
        </a:xfrm>
        <a:prstGeom prst="blockArc">
          <a:avLst>
            <a:gd name="adj1" fmla="val 18900000"/>
            <a:gd name="adj2" fmla="val 2700000"/>
            <a:gd name="adj3" fmla="val 403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5ADA4-87B3-4936-85BC-E7ACDECF84F8}">
      <dsp:nvSpPr>
        <dsp:cNvPr id="0" name=""/>
        <dsp:cNvSpPr/>
      </dsp:nvSpPr>
      <dsp:spPr>
        <a:xfrm>
          <a:off x="790294" y="240495"/>
          <a:ext cx="7860582" cy="347632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9798" tIns="30480" rIns="30480" bIns="30480" numCol="1" spcCol="1270" anchor="t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газа МАФ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газа МАФ (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метилацетилен-алленовой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фракции – сварочного газа). Применяется при газосварке, пайке, резке металла.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фракция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пропановая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метил (этил) 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третбутилового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эфира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метил (этил)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третбутилового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эфира. Применяется как высокооктановая добавка в бензин.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</a:t>
          </a:r>
          <a:r>
            <a:rPr lang="ru-RU" sz="1050" b="0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ракция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С4 (бутилен-бутадиеновая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негидрированная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b="1" i="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Разделение на индивидуальные продукты (бензол, нафталин и т.д.)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Разделение на индивидуальные продукты (бензол, нафталин и т.д.)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пироконденсата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гидростабилизированного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фракции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пиролизной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смолы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пиролизной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тяжелой, продукта пиролиза тяжелого.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прилегающая территория ОАО «Нафтан».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40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пленок, пленочных изделий, безнапорных труб, фитингов, выдувных и литьевых изделий товаров народного потребления, композиций полиэтилена высокого давления различного назначения и т.д., производства полиэтиленового воска методом термической деструкции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полиэтилен высокого давления различных марок,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вилатерм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отходы полиэтилена.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  <a:endParaRPr lang="ru-RU" sz="1050" b="1" i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0294" y="240495"/>
        <a:ext cx="7860582" cy="3476324"/>
      </dsp:txXfrm>
    </dsp:sp>
    <dsp:sp modelId="{05F47A47-5657-42F6-A682-8BEFBFFB2362}">
      <dsp:nvSpPr>
        <dsp:cNvPr id="0" name=""/>
        <dsp:cNvSpPr/>
      </dsp:nvSpPr>
      <dsp:spPr>
        <a:xfrm>
          <a:off x="-72853" y="875793"/>
          <a:ext cx="2362666" cy="23169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F06FE-15AA-46EF-A6E5-408F7A97756F}">
      <dsp:nvSpPr>
        <dsp:cNvPr id="0" name=""/>
        <dsp:cNvSpPr/>
      </dsp:nvSpPr>
      <dsp:spPr>
        <a:xfrm>
          <a:off x="-4215466" y="-690061"/>
          <a:ext cx="5360716" cy="5360716"/>
        </a:xfrm>
        <a:prstGeom prst="blockArc">
          <a:avLst>
            <a:gd name="adj1" fmla="val 18900000"/>
            <a:gd name="adj2" fmla="val 2700000"/>
            <a:gd name="adj3" fmla="val 403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5ADA4-87B3-4936-85BC-E7ACDECF84F8}">
      <dsp:nvSpPr>
        <dsp:cNvPr id="0" name=""/>
        <dsp:cNvSpPr/>
      </dsp:nvSpPr>
      <dsp:spPr>
        <a:xfrm>
          <a:off x="832324" y="468682"/>
          <a:ext cx="7842639" cy="30512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9798" tIns="30480" rIns="30480" bIns="30480" numCol="1" spcCol="1270" anchor="t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Очистка 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ацетонитрила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99,9 % основного вещества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Очистка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ацетонитрила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99,9 % основного вещества. Применяется в качестве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экстрагента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при лабораторных синтезах, в фармацевтической промышленности, ряде химических процессов.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ацетонитрил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акриловых эмульсий и водно-дисперсионных красок на их основе, различных марок 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полиметил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-акрилатов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метилакрилат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b="1" i="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иглопробивного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полотна (в том числе 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геотекстиль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), ровницы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волокно полиакрилонитрильное смесовое, волокно полиакрилонитрильное техническое </a:t>
          </a:r>
          <a:b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«Нитрон-Д».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масел-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мягчителей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для шинной промышленности с пониженным содержанием суммарной 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полиароматики</a:t>
          </a:r>
          <a:endParaRPr lang="ru-RU" sz="1200" b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пластификатор ПН-6.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  <a:endParaRPr lang="ru-RU" sz="1050" b="0" i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2324" y="468682"/>
        <a:ext cx="7842639" cy="3051268"/>
      </dsp:txXfrm>
    </dsp:sp>
    <dsp:sp modelId="{05F47A47-5657-42F6-A682-8BEFBFFB2362}">
      <dsp:nvSpPr>
        <dsp:cNvPr id="0" name=""/>
        <dsp:cNvSpPr/>
      </dsp:nvSpPr>
      <dsp:spPr>
        <a:xfrm>
          <a:off x="-68367" y="875793"/>
          <a:ext cx="2362666" cy="23169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F06FE-15AA-46EF-A6E5-408F7A97756F}">
      <dsp:nvSpPr>
        <dsp:cNvPr id="0" name=""/>
        <dsp:cNvSpPr/>
      </dsp:nvSpPr>
      <dsp:spPr>
        <a:xfrm>
          <a:off x="-4215466" y="-690061"/>
          <a:ext cx="5360716" cy="5360716"/>
        </a:xfrm>
        <a:prstGeom prst="blockArc">
          <a:avLst>
            <a:gd name="adj1" fmla="val 18900000"/>
            <a:gd name="adj2" fmla="val 2700000"/>
            <a:gd name="adj3" fmla="val 403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5ADA4-87B3-4936-85BC-E7ACDECF84F8}">
      <dsp:nvSpPr>
        <dsp:cNvPr id="0" name=""/>
        <dsp:cNvSpPr/>
      </dsp:nvSpPr>
      <dsp:spPr>
        <a:xfrm>
          <a:off x="832324" y="846810"/>
          <a:ext cx="7842639" cy="22950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9798" tIns="30480" rIns="30480" bIns="30480" numCol="1" spcCol="1270" anchor="t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смазочных и специальных масел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базовые масла </a:t>
          </a:r>
          <a:r>
            <a:rPr lang="en-US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III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группы по </a:t>
          </a:r>
          <a:r>
            <a:rPr lang="en-US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API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производства ОАО «Нафтан»: НС-4, НС-7.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Выделение нефтепродуктов из 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нефтешламов</a:t>
          </a:r>
          <a:endParaRPr lang="ru-RU" sz="1200" b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b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нефтешламы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b="1" i="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производства товарных сжиженных углеводородных газов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Сырье: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сжиженные углеводородные газы установки замедленного коксования после очистки.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00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Выделение ДМДС (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диметилдисульфид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из </a:t>
          </a:r>
          <a:r>
            <a:rPr lang="ru-RU" sz="1200" b="1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дисульфидного</a:t>
          </a: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масла установки очистки сжиженных газов УЗК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b="1" i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Предполагаемое место размещения: 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прилегающая территория ОАО «Нафтан».</a:t>
          </a:r>
          <a:endParaRPr lang="ru-RU" sz="1050" b="0" i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2324" y="846810"/>
        <a:ext cx="7842639" cy="2295012"/>
      </dsp:txXfrm>
    </dsp:sp>
    <dsp:sp modelId="{05F47A47-5657-42F6-A682-8BEFBFFB2362}">
      <dsp:nvSpPr>
        <dsp:cNvPr id="0" name=""/>
        <dsp:cNvSpPr/>
      </dsp:nvSpPr>
      <dsp:spPr>
        <a:xfrm>
          <a:off x="-68367" y="875793"/>
          <a:ext cx="2362666" cy="23169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F06FE-15AA-46EF-A6E5-408F7A97756F}">
      <dsp:nvSpPr>
        <dsp:cNvPr id="0" name=""/>
        <dsp:cNvSpPr/>
      </dsp:nvSpPr>
      <dsp:spPr>
        <a:xfrm>
          <a:off x="-3992447" y="-679544"/>
          <a:ext cx="5278536" cy="5278536"/>
        </a:xfrm>
        <a:prstGeom prst="blockArc">
          <a:avLst>
            <a:gd name="adj1" fmla="val 18900000"/>
            <a:gd name="adj2" fmla="val 2700000"/>
            <a:gd name="adj3" fmla="val 409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5ADA4-87B3-4936-85BC-E7ACDECF84F8}">
      <dsp:nvSpPr>
        <dsp:cNvPr id="0" name=""/>
        <dsp:cNvSpPr/>
      </dsp:nvSpPr>
      <dsp:spPr>
        <a:xfrm>
          <a:off x="1306672" y="468676"/>
          <a:ext cx="7025585" cy="304992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5531" tIns="30480" rIns="30480" bIns="30480" numCol="1" spcCol="1270" anchor="t" anchorCtr="0">
          <a:noAutofit/>
        </a:bodyPr>
        <a:lstStyle/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Банка литографированная металлическая                                                                    </a:t>
          </a:r>
          <a:r>
            <a:rPr lang="ru-RU" sz="1200" b="1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(1650 </a:t>
          </a:r>
          <a:r>
            <a:rPr lang="ru-RU" sz="1200" b="1" i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тыс.штук</a:t>
          </a:r>
          <a:r>
            <a:rPr lang="ru-RU" sz="1200" b="1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год)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ГОСТ 9980.3, ГОСТ 30766. ГОСТ 6128 из белой или хромированной жести.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Банка литографированная металлическая объемом 0,35-5 л.                                      </a:t>
          </a:r>
          <a:b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200" b="1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(250 </a:t>
          </a:r>
          <a:r>
            <a:rPr lang="ru-RU" sz="1200" b="1" i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тыс.штук</a:t>
          </a:r>
          <a:r>
            <a:rPr lang="ru-RU" sz="1200" b="1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год</a:t>
          </a:r>
          <a:r>
            <a:rPr lang="ru-RU" sz="1200" b="1" i="0" u="none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050" i="0" u="none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ГОСТ 30766. ГОСТ 6128 из белой или хромированной жести.</a:t>
          </a:r>
        </a:p>
        <a:p>
          <a:pPr lvl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Банка литографированная, фляга полимерная объемом 0,5-40 л.                    </a:t>
          </a:r>
          <a:r>
            <a:rPr lang="ru-RU" sz="1200" b="1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(127 </a:t>
          </a:r>
          <a:r>
            <a:rPr lang="ru-RU" sz="1200" b="1" i="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тыс.штук</a:t>
          </a:r>
          <a:r>
            <a:rPr lang="ru-RU" sz="1200" b="1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год) 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sz="1050" b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СТБ 1015.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b="1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Цель проекта: </a:t>
          </a: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ОАО «Лакокраска» для фасовки лакокрасочных </a:t>
          </a:r>
          <a:b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050" b="0" i="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материалов в потребительской таре.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Учитывая годовой объем производства красок в Российской Федерации (980 млн.тонн), потребность в таре (без учета объема тары и исходя из общей потребности в таре                 ОАО «Лакокраска») составляет 1986,46 </a:t>
          </a:r>
          <a:r>
            <a:rPr lang="ru-RU" sz="1050" kern="1200" dirty="0" err="1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млн.штук</a:t>
          </a:r>
          <a:r>
            <a:rPr lang="ru-RU" sz="1050" kern="12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050" b="1" i="1" kern="1200" dirty="0" smtClean="0">
            <a:solidFill>
              <a:schemeClr val="accent6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6672" y="468676"/>
        <a:ext cx="7025585" cy="3049929"/>
      </dsp:txXfrm>
    </dsp:sp>
    <dsp:sp modelId="{05F47A47-5657-42F6-A682-8BEFBFFB2362}">
      <dsp:nvSpPr>
        <dsp:cNvPr id="0" name=""/>
        <dsp:cNvSpPr/>
      </dsp:nvSpPr>
      <dsp:spPr>
        <a:xfrm>
          <a:off x="265458" y="883257"/>
          <a:ext cx="2325721" cy="22807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37" tIns="45718" rIns="91437" bIns="45718" rtlCol="0"/>
          <a:lstStyle>
            <a:lvl1pPr algn="r">
              <a:defRPr sz="1200"/>
            </a:lvl1pPr>
          </a:lstStyle>
          <a:p>
            <a:fld id="{FA5C7E9D-B711-4215-A5EB-34F63300D89A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37" tIns="45718" rIns="91437" bIns="45718" rtlCol="0" anchor="b"/>
          <a:lstStyle>
            <a:lvl1pPr algn="r">
              <a:defRPr sz="1200"/>
            </a:lvl1pPr>
          </a:lstStyle>
          <a:p>
            <a:fld id="{D97EFE77-C931-443D-958D-C73AD4B85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1364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1363"/>
            <a:ext cx="6607175" cy="3716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451" y="4705353"/>
            <a:ext cx="5435600" cy="4457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3" tIns="91413" rIns="91413" bIns="91413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454796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1363"/>
            <a:ext cx="6607175" cy="37163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5f391192_00:notes"/>
          <p:cNvSpPr txBox="1">
            <a:spLocks noGrp="1"/>
          </p:cNvSpPr>
          <p:nvPr>
            <p:ph type="body" idx="1"/>
          </p:nvPr>
        </p:nvSpPr>
        <p:spPr>
          <a:xfrm>
            <a:off x="679451" y="4705353"/>
            <a:ext cx="5435600" cy="4457699"/>
          </a:xfrm>
          <a:prstGeom prst="rect">
            <a:avLst/>
          </a:prstGeom>
        </p:spPr>
        <p:txBody>
          <a:bodyPr spcFirstLastPara="1" wrap="square" lIns="91413" tIns="91413" rIns="91413" bIns="914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07952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7152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7152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4934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6982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3687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5020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7152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7152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7152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7152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7174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0813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255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872900" y="-75"/>
            <a:ext cx="1271100" cy="51435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85750" dist="190500" dir="10800000" algn="bl" rotWithShape="0">
              <a:srgbClr val="000000">
                <a:alpha val="15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241225" y="1310875"/>
            <a:ext cx="6509100" cy="2521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4313" dist="47625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710225" y="1310850"/>
            <a:ext cx="5476800" cy="25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107504" y="1131590"/>
            <a:ext cx="8928992" cy="388843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63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82200" y="393475"/>
            <a:ext cx="6739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Barlow"/>
              <a:buNone/>
              <a:defRPr sz="24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556331" y="1349141"/>
            <a:ext cx="7085700" cy="29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▪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50400" y="4356225"/>
            <a:ext cx="393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>
              <a:buNone/>
              <a:defRPr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notesSlide" Target="../notesSlides/notesSlide12.xml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notesSlide" Target="../notesSlides/notesSlide13.xml"/><Relationship Id="rId7" Type="http://schemas.openxmlformats.org/officeDocument/2006/relationships/diagramColors" Target="../diagrams/colors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notesSlide" Target="../notesSlides/notesSlide14.xml"/><Relationship Id="rId7" Type="http://schemas.openxmlformats.org/officeDocument/2006/relationships/diagramColors" Target="../diagrams/colors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notesSlide" Target="../notesSlides/notesSlide8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2209993" y="1135283"/>
            <a:ext cx="6559825" cy="283526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dirty="0" smtClean="0"/>
              <a:t>Перечень проектов </a:t>
            </a:r>
            <a:br>
              <a:rPr lang="ru-RU" sz="3500" dirty="0" smtClean="0"/>
            </a:br>
            <a:r>
              <a:rPr lang="ru-RU" sz="3500" dirty="0" smtClean="0"/>
              <a:t>организаций концерна «Белнефтехим»,</a:t>
            </a:r>
            <a:br>
              <a:rPr lang="ru-RU" sz="3500" dirty="0" smtClean="0"/>
            </a:br>
            <a:r>
              <a:rPr lang="ru-RU" sz="2500" dirty="0" smtClean="0"/>
              <a:t>возможных к реализации субъектами малого и среднего бизнеса </a:t>
            </a:r>
            <a:br>
              <a:rPr lang="ru-RU" sz="2500" dirty="0" smtClean="0"/>
            </a:br>
            <a:r>
              <a:rPr lang="ru-RU" sz="2500" dirty="0" smtClean="0"/>
              <a:t>Республики Беларусь</a:t>
            </a:r>
            <a:endParaRPr sz="2500" dirty="0"/>
          </a:p>
        </p:txBody>
      </p:sp>
    </p:spTree>
    <p:extLst>
      <p:ext uri="{BB962C8B-B14F-4D97-AF65-F5344CB8AC3E}">
        <p14:creationId xmlns:p14="http://schemas.microsoft.com/office/powerpoint/2010/main" xmlns="" val="103599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751934508"/>
              </p:ext>
            </p:extLst>
          </p:nvPr>
        </p:nvGraphicFramePr>
        <p:xfrm>
          <a:off x="408562" y="983293"/>
          <a:ext cx="8538638" cy="3919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 Placeholder 1"/>
          <p:cNvSpPr>
            <a:spLocks noGrp="1"/>
          </p:cNvSpPr>
          <p:nvPr/>
        </p:nvSpPr>
        <p:spPr>
          <a:xfrm>
            <a:off x="0" y="312043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None/>
              <a:defRPr sz="3600" b="0" i="0" u="none" strike="noStrike" cap="none" baseline="0">
                <a:solidFill>
                  <a:schemeClr val="bg1"/>
                </a:solidFill>
                <a:latin typeface="+mj-lt"/>
                <a:ea typeface="Barlow"/>
                <a:cs typeface="Arial" pitchFamily="34" charset="0"/>
                <a:sym typeface="Barlow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 lang="ru-RU" altLang="ko-KR" sz="4000" b="1" dirty="0">
              <a:ln>
                <a:solidFill>
                  <a:schemeClr val="bg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xmlns="" id="{99A72F5A-2480-4701-876F-C71CA37749F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47767" y="375430"/>
            <a:ext cx="8255575" cy="71426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/>
              <a:t>Организация производств используемых предприятием вспомогательных материалов</a:t>
            </a:r>
            <a:endParaRPr lang="en-US" sz="2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75938" y="-56774"/>
            <a:ext cx="292740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>
                <a:solidFill>
                  <a:schemeClr val="accent6">
                    <a:lumMod val="25000"/>
                  </a:schemeClr>
                </a:solidFill>
              </a:rPr>
              <a:t>ОАО </a:t>
            </a:r>
            <a:r>
              <a:rPr lang="ru-RU" sz="2300" b="1" dirty="0" smtClean="0">
                <a:solidFill>
                  <a:schemeClr val="accent6">
                    <a:lumMod val="25000"/>
                  </a:schemeClr>
                </a:solidFill>
              </a:rPr>
              <a:t>«Лакокраска»</a:t>
            </a:r>
            <a:endParaRPr lang="ru-RU" sz="23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8575932"/>
              </p:ext>
            </p:extLst>
          </p:nvPr>
        </p:nvGraphicFramePr>
        <p:xfrm>
          <a:off x="2912013" y="3698329"/>
          <a:ext cx="5661966" cy="601980"/>
        </p:xfrm>
        <a:graphic>
          <a:graphicData uri="http://schemas.openxmlformats.org/drawingml/2006/table">
            <a:tbl>
              <a:tblPr firstRow="1" bandRow="1">
                <a:tableStyleId>{2EE3AD54-16C2-42F7-87A8-E76F314EFA6D}</a:tableStyleId>
              </a:tblPr>
              <a:tblGrid>
                <a:gridCol w="1848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16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21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697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Предполагаемая мощность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Емкость рынка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Предполагаемое место размещения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6974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 </a:t>
                      </a:r>
                      <a:r>
                        <a:rPr lang="ru-RU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млн.штук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год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 </a:t>
                      </a:r>
                      <a:r>
                        <a:rPr lang="ru-RU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млрд.штук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год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Беларусь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2547" y="2534551"/>
            <a:ext cx="200690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</a:t>
            </a: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Серафинович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</a:t>
            </a: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Миронович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исполняющий обязанности заместителя главного инженера по реализации проектов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«Лакокраска» 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glavmeh@lidalkm.by</a:t>
            </a:r>
            <a:endParaRPr lang="ru-RU" sz="9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+375 (154) 55-84-98</a:t>
            </a:r>
            <a:endParaRPr lang="ru-RU" sz="9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9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082118453"/>
              </p:ext>
            </p:extLst>
          </p:nvPr>
        </p:nvGraphicFramePr>
        <p:xfrm>
          <a:off x="408562" y="983293"/>
          <a:ext cx="8538638" cy="3919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 Placeholder 1"/>
          <p:cNvSpPr>
            <a:spLocks noGrp="1"/>
          </p:cNvSpPr>
          <p:nvPr/>
        </p:nvSpPr>
        <p:spPr>
          <a:xfrm>
            <a:off x="0" y="312043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None/>
              <a:defRPr sz="3600" b="0" i="0" u="none" strike="noStrike" cap="none" baseline="0">
                <a:solidFill>
                  <a:schemeClr val="bg1"/>
                </a:solidFill>
                <a:latin typeface="+mj-lt"/>
                <a:ea typeface="Barlow"/>
                <a:cs typeface="Arial" pitchFamily="34" charset="0"/>
                <a:sym typeface="Barlow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 lang="ru-RU" altLang="ko-KR" sz="4000" b="1" dirty="0">
              <a:ln>
                <a:solidFill>
                  <a:schemeClr val="bg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xmlns="" id="{99A72F5A-2480-4701-876F-C71CA37749F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47767" y="375430"/>
            <a:ext cx="8255575" cy="71426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/>
              <a:t>Организация производств используемых предприятием вспомогательных материалов</a:t>
            </a:r>
            <a:endParaRPr lang="en-US" sz="2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75938" y="-56774"/>
            <a:ext cx="292740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>
                <a:solidFill>
                  <a:schemeClr val="accent6">
                    <a:lumMod val="25000"/>
                  </a:schemeClr>
                </a:solidFill>
              </a:rPr>
              <a:t>ОАО </a:t>
            </a:r>
            <a:r>
              <a:rPr lang="ru-RU" sz="2300" b="1" dirty="0" smtClean="0">
                <a:solidFill>
                  <a:schemeClr val="accent6">
                    <a:lumMod val="25000"/>
                  </a:schemeClr>
                </a:solidFill>
              </a:rPr>
              <a:t>«Лакокраска»</a:t>
            </a:r>
            <a:endParaRPr lang="ru-RU" sz="23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3166" y="2465301"/>
            <a:ext cx="200690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</a:t>
            </a: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Серафинович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</a:t>
            </a: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Миронович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исполняющий обязанности заместителя главного инженера по реализации проектов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«Лакокраска» 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glavmeh@lidalkm.by</a:t>
            </a:r>
            <a:endParaRPr lang="ru-RU" sz="9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+375 (154) 55-84-98</a:t>
            </a:r>
            <a:endParaRPr lang="ru-RU" sz="9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3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275762372"/>
              </p:ext>
            </p:extLst>
          </p:nvPr>
        </p:nvGraphicFramePr>
        <p:xfrm>
          <a:off x="408562" y="983293"/>
          <a:ext cx="8538638" cy="3919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 Placeholder 1"/>
          <p:cNvSpPr>
            <a:spLocks noGrp="1"/>
          </p:cNvSpPr>
          <p:nvPr/>
        </p:nvSpPr>
        <p:spPr>
          <a:xfrm>
            <a:off x="0" y="312043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None/>
              <a:defRPr sz="3600" b="0" i="0" u="none" strike="noStrike" cap="none" baseline="0">
                <a:solidFill>
                  <a:schemeClr val="bg1"/>
                </a:solidFill>
                <a:latin typeface="+mj-lt"/>
                <a:ea typeface="Barlow"/>
                <a:cs typeface="Arial" pitchFamily="34" charset="0"/>
                <a:sym typeface="Barlow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 lang="ru-RU" altLang="ko-KR" sz="4000" b="1" dirty="0">
              <a:ln>
                <a:solidFill>
                  <a:schemeClr val="bg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xmlns="" id="{99A72F5A-2480-4701-876F-C71CA37749F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40752" y="401188"/>
            <a:ext cx="8255575" cy="71426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200" b="1" dirty="0" smtClean="0"/>
          </a:p>
          <a:p>
            <a:r>
              <a:rPr lang="ru-RU" sz="2200" b="1" dirty="0" smtClean="0"/>
              <a:t>Организация </a:t>
            </a:r>
            <a:r>
              <a:rPr lang="ru-RU" sz="2200" b="1" dirty="0"/>
              <a:t>производств используемого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предприятием </a:t>
            </a:r>
            <a:r>
              <a:rPr lang="ru-RU" sz="2200" b="1" dirty="0"/>
              <a:t>сырья</a:t>
            </a:r>
            <a:endParaRPr lang="en-US" sz="2200" b="1" dirty="0"/>
          </a:p>
          <a:p>
            <a:endParaRPr lang="ru-RU" sz="2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93546" y="-70846"/>
            <a:ext cx="430278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 smtClean="0">
                <a:solidFill>
                  <a:schemeClr val="accent6">
                    <a:lumMod val="25000"/>
                  </a:schemeClr>
                </a:solidFill>
              </a:rPr>
              <a:t>ОАО «Завод горного воска»</a:t>
            </a:r>
            <a:endParaRPr lang="ru-RU" sz="23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752" y="2478180"/>
            <a:ext cx="2006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</a:t>
            </a: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Гутикова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Наталия Васильевна – начальник технического отдела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«Завод горного воска» 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gutikova@belwax.by</a:t>
            </a:r>
            <a:endParaRPr lang="ru-RU" sz="9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+375 (171) 32-43-12</a:t>
            </a:r>
            <a:endParaRPr lang="ru-RU" sz="9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75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562675883"/>
              </p:ext>
            </p:extLst>
          </p:nvPr>
        </p:nvGraphicFramePr>
        <p:xfrm>
          <a:off x="408562" y="983293"/>
          <a:ext cx="8538638" cy="3919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 Placeholder 1"/>
          <p:cNvSpPr>
            <a:spLocks noGrp="1"/>
          </p:cNvSpPr>
          <p:nvPr/>
        </p:nvSpPr>
        <p:spPr>
          <a:xfrm>
            <a:off x="0" y="312043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None/>
              <a:defRPr sz="3600" b="0" i="0" u="none" strike="noStrike" cap="none" baseline="0">
                <a:solidFill>
                  <a:schemeClr val="bg1"/>
                </a:solidFill>
                <a:latin typeface="+mj-lt"/>
                <a:ea typeface="Barlow"/>
                <a:cs typeface="Arial" pitchFamily="34" charset="0"/>
                <a:sym typeface="Barlow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 lang="ru-RU" altLang="ko-KR" sz="4000" b="1" dirty="0">
              <a:ln>
                <a:solidFill>
                  <a:schemeClr val="bg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xmlns="" id="{99A72F5A-2480-4701-876F-C71CA37749F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79643" y="402023"/>
            <a:ext cx="8267557" cy="7125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200" b="1" dirty="0" smtClean="0"/>
          </a:p>
          <a:p>
            <a:r>
              <a:rPr lang="ru-RU" sz="2200" b="1" dirty="0" smtClean="0"/>
              <a:t>Организация </a:t>
            </a:r>
            <a:r>
              <a:rPr lang="ru-RU" sz="2200" b="1" dirty="0"/>
              <a:t>производств используемого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предприятием сырья</a:t>
            </a:r>
            <a:endParaRPr lang="en-US" sz="2200" b="1" dirty="0" smtClean="0"/>
          </a:p>
          <a:p>
            <a:endParaRPr lang="ru-RU" sz="2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93546" y="-70846"/>
            <a:ext cx="430278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 smtClean="0">
                <a:solidFill>
                  <a:schemeClr val="accent6">
                    <a:lumMod val="25000"/>
                  </a:schemeClr>
                </a:solidFill>
              </a:rPr>
              <a:t>ОАО «Завод горного воска»</a:t>
            </a:r>
            <a:endParaRPr lang="ru-RU" sz="23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752" y="2478180"/>
            <a:ext cx="2006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</a:t>
            </a: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Гутикова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Наталия Васильевна – начальник технического отдела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«Завод горного воска» 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gutikova@belwax.by</a:t>
            </a:r>
            <a:endParaRPr lang="ru-RU" sz="9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+375 (171) 32-43-12</a:t>
            </a:r>
            <a:endParaRPr lang="ru-RU" sz="9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55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687411939"/>
              </p:ext>
            </p:extLst>
          </p:nvPr>
        </p:nvGraphicFramePr>
        <p:xfrm>
          <a:off x="408562" y="983293"/>
          <a:ext cx="8538638" cy="4021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 Placeholder 1"/>
          <p:cNvSpPr>
            <a:spLocks noGrp="1"/>
          </p:cNvSpPr>
          <p:nvPr/>
        </p:nvSpPr>
        <p:spPr>
          <a:xfrm>
            <a:off x="0" y="312043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None/>
              <a:defRPr sz="3600" b="0" i="0" u="none" strike="noStrike" cap="none" baseline="0">
                <a:solidFill>
                  <a:schemeClr val="bg1"/>
                </a:solidFill>
                <a:latin typeface="+mj-lt"/>
                <a:ea typeface="Barlow"/>
                <a:cs typeface="Arial" pitchFamily="34" charset="0"/>
                <a:sym typeface="Barlow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 lang="ru-RU" altLang="ko-KR" sz="4000" b="1" dirty="0">
              <a:ln>
                <a:solidFill>
                  <a:schemeClr val="bg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xmlns="" id="{99A72F5A-2480-4701-876F-C71CA37749F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79643" y="415850"/>
            <a:ext cx="8267557" cy="7125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200" b="1" dirty="0" smtClean="0"/>
          </a:p>
          <a:p>
            <a:r>
              <a:rPr lang="ru-RU" sz="2200" b="1" dirty="0" smtClean="0"/>
              <a:t>Организация </a:t>
            </a:r>
            <a:r>
              <a:rPr lang="ru-RU" sz="2200" b="1" dirty="0"/>
              <a:t>производств используемого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предприятием сырья</a:t>
            </a:r>
            <a:endParaRPr lang="en-US" sz="2200" b="1" dirty="0" smtClean="0"/>
          </a:p>
          <a:p>
            <a:endParaRPr lang="ru-RU" sz="2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93546" y="-70846"/>
            <a:ext cx="430278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 smtClean="0">
                <a:solidFill>
                  <a:schemeClr val="accent6">
                    <a:lumMod val="25000"/>
                  </a:schemeClr>
                </a:solidFill>
              </a:rPr>
              <a:t>ОАО «Завод горного воска»</a:t>
            </a:r>
            <a:endParaRPr lang="ru-RU" sz="23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752" y="2478180"/>
            <a:ext cx="2006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</a:t>
            </a: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Гутикова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Наталия Васильевна – начальник технического отдела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«Завод горного воска» 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gutikova@belwax.by</a:t>
            </a:r>
            <a:endParaRPr lang="ru-RU" sz="9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+375 (171) 32-43-12</a:t>
            </a:r>
            <a:endParaRPr lang="ru-RU" sz="9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905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493381998"/>
              </p:ext>
            </p:extLst>
          </p:nvPr>
        </p:nvGraphicFramePr>
        <p:xfrm>
          <a:off x="408562" y="983293"/>
          <a:ext cx="8538638" cy="3919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 Placeholder 1"/>
          <p:cNvSpPr>
            <a:spLocks noGrp="1"/>
          </p:cNvSpPr>
          <p:nvPr/>
        </p:nvSpPr>
        <p:spPr>
          <a:xfrm>
            <a:off x="0" y="312043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None/>
              <a:defRPr sz="3600" b="0" i="0" u="none" strike="noStrike" cap="none" baseline="0">
                <a:solidFill>
                  <a:schemeClr val="bg1"/>
                </a:solidFill>
                <a:latin typeface="+mj-lt"/>
                <a:ea typeface="Barlow"/>
                <a:cs typeface="Arial" pitchFamily="34" charset="0"/>
                <a:sym typeface="Barlow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 lang="ru-RU" altLang="ko-KR" sz="4000" b="1" dirty="0">
              <a:ln>
                <a:solidFill>
                  <a:schemeClr val="bg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xmlns="" id="{99A72F5A-2480-4701-876F-C71CA37749F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47767" y="375430"/>
            <a:ext cx="8255575" cy="71426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Организация производств на базе продукции </a:t>
            </a:r>
          </a:p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предприятия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16865" y="-70846"/>
            <a:ext cx="4956806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>
                <a:solidFill>
                  <a:schemeClr val="accent6">
                    <a:lumMod val="25000"/>
                  </a:schemeClr>
                </a:solidFill>
              </a:rPr>
              <a:t>ОАО </a:t>
            </a:r>
            <a:r>
              <a:rPr lang="ru-RU" sz="2300" b="1" dirty="0" smtClean="0">
                <a:solidFill>
                  <a:schemeClr val="accent6">
                    <a:lumMod val="25000"/>
                  </a:schemeClr>
                </a:solidFill>
              </a:rPr>
              <a:t>«СветлогорскХимволокно»</a:t>
            </a:r>
            <a:endParaRPr lang="ru-RU" sz="23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7767" y="2465301"/>
            <a:ext cx="18648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</a:t>
            </a: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Ушак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Михайлович – заместитель главного инженера по техническому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«СветлогорскХимволокно» 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Ushak.S@sohim.by</a:t>
            </a:r>
            <a:endParaRPr lang="ru-RU" sz="9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+375 (02342)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2-73-84</a:t>
            </a:r>
            <a:endParaRPr lang="ru-RU" sz="9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58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676503266"/>
              </p:ext>
            </p:extLst>
          </p:nvPr>
        </p:nvGraphicFramePr>
        <p:xfrm>
          <a:off x="408562" y="983293"/>
          <a:ext cx="8538638" cy="3919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 Placeholder 1"/>
          <p:cNvSpPr>
            <a:spLocks noGrp="1"/>
          </p:cNvSpPr>
          <p:nvPr/>
        </p:nvSpPr>
        <p:spPr>
          <a:xfrm>
            <a:off x="0" y="312043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None/>
              <a:defRPr sz="3600" b="0" i="0" u="none" strike="noStrike" cap="none" baseline="0">
                <a:solidFill>
                  <a:schemeClr val="bg1"/>
                </a:solidFill>
                <a:latin typeface="+mj-lt"/>
                <a:ea typeface="Barlow"/>
                <a:cs typeface="Arial" pitchFamily="34" charset="0"/>
                <a:sym typeface="Barlow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 lang="ru-RU" altLang="ko-KR" sz="4000" b="1" dirty="0">
              <a:ln>
                <a:solidFill>
                  <a:schemeClr val="bg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xmlns="" id="{99A72F5A-2480-4701-876F-C71CA37749F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42949" y="375430"/>
            <a:ext cx="8255575" cy="71426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2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Организация </a:t>
            </a:r>
            <a:r>
              <a:rPr lang="ru-RU" sz="22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производств на базе продукции </a:t>
            </a:r>
            <a:endParaRPr lang="ru-RU" sz="2200" b="1" dirty="0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ru-RU" sz="2200" b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предприятия</a:t>
            </a:r>
            <a:endParaRPr lang="ru-RU" sz="2200" b="1" dirty="0">
              <a:solidFill>
                <a:schemeClr val="tx2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21983" y="-70846"/>
            <a:ext cx="4322017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>
                <a:solidFill>
                  <a:schemeClr val="accent6">
                    <a:lumMod val="25000"/>
                  </a:schemeClr>
                </a:solidFill>
              </a:rPr>
              <a:t>ОАО </a:t>
            </a:r>
            <a:r>
              <a:rPr lang="ru-RU" sz="2300" b="1" dirty="0" smtClean="0">
                <a:solidFill>
                  <a:schemeClr val="accent6">
                    <a:lumMod val="25000"/>
                  </a:schemeClr>
                </a:solidFill>
              </a:rPr>
              <a:t>«</a:t>
            </a:r>
            <a:r>
              <a:rPr lang="ru-RU" sz="2300" b="1" dirty="0" err="1" smtClean="0">
                <a:solidFill>
                  <a:schemeClr val="accent6">
                    <a:lumMod val="25000"/>
                  </a:schemeClr>
                </a:solidFill>
              </a:rPr>
              <a:t>Могилевхимволокно</a:t>
            </a:r>
            <a:r>
              <a:rPr lang="ru-RU" sz="2300" b="1" dirty="0" smtClean="0">
                <a:solidFill>
                  <a:schemeClr val="accent6">
                    <a:lumMod val="25000"/>
                  </a:schemeClr>
                </a:solidFill>
              </a:rPr>
              <a:t>»</a:t>
            </a:r>
            <a:endParaRPr lang="ru-RU" sz="23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5139268"/>
              </p:ext>
            </p:extLst>
          </p:nvPr>
        </p:nvGraphicFramePr>
        <p:xfrm>
          <a:off x="2970081" y="3353725"/>
          <a:ext cx="5848574" cy="601200"/>
        </p:xfrm>
        <a:graphic>
          <a:graphicData uri="http://schemas.openxmlformats.org/drawingml/2006/table">
            <a:tbl>
              <a:tblPr firstRow="1" bandRow="1">
                <a:tableStyleId>{2EE3AD54-16C2-42F7-87A8-E76F314EFA6D}</a:tableStyleId>
              </a:tblPr>
              <a:tblGrid>
                <a:gridCol w="25809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99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77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7368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Ориентировочные</a:t>
                      </a:r>
                      <a:r>
                        <a:rPr lang="en-US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капитальные</a:t>
                      </a:r>
                      <a:r>
                        <a:rPr lang="en-US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затраты</a:t>
                      </a:r>
                      <a:endParaRPr lang="ru-RU" sz="1050" b="0" i="0" u="none" strike="noStrike" cap="non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Предполагаемая мощность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размещения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368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23 </a:t>
                      </a:r>
                      <a:r>
                        <a:rPr lang="ru-RU" sz="1050" b="0" i="0" u="none" strike="noStrike" cap="non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млн.евро</a:t>
                      </a:r>
                      <a:endParaRPr lang="ru-RU" sz="1050" b="0" i="0" u="none" strike="noStrike" cap="non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тыс.тонн в год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Прилегающая территория </a:t>
                      </a:r>
                    </a:p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«Могилевхимволокно»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6920" y="2699058"/>
            <a:ext cx="2006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Прохоров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Михайлович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начальник одела технического развития и инвестиций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«Могилевхимволокно» 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Prohorov@khimvolokno.by</a:t>
            </a:r>
            <a:endParaRPr lang="ru-RU" sz="9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+375 (222) 49-91-45</a:t>
            </a:r>
            <a:endParaRPr lang="ru-RU" sz="9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000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607519299"/>
              </p:ext>
            </p:extLst>
          </p:nvPr>
        </p:nvGraphicFramePr>
        <p:xfrm>
          <a:off x="408561" y="1215957"/>
          <a:ext cx="8574891" cy="3802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 Placeholder 1"/>
          <p:cNvSpPr>
            <a:spLocks noGrp="1"/>
          </p:cNvSpPr>
          <p:nvPr/>
        </p:nvSpPr>
        <p:spPr>
          <a:xfrm>
            <a:off x="0" y="312043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None/>
              <a:defRPr sz="3600" b="0" i="0" u="none" strike="noStrike" cap="none" baseline="0">
                <a:solidFill>
                  <a:schemeClr val="bg1"/>
                </a:solidFill>
                <a:latin typeface="+mj-lt"/>
                <a:ea typeface="Barlow"/>
                <a:cs typeface="Arial" pitchFamily="34" charset="0"/>
                <a:sym typeface="Barlow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 lang="ru-RU" altLang="ko-KR" sz="4000" b="1" dirty="0">
              <a:ln>
                <a:solidFill>
                  <a:schemeClr val="bg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21225" y="-36367"/>
            <a:ext cx="4862228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>
                <a:solidFill>
                  <a:schemeClr val="accent6">
                    <a:lumMod val="25000"/>
                  </a:schemeClr>
                </a:solidFill>
              </a:rPr>
              <a:t>ОАО </a:t>
            </a:r>
            <a:r>
              <a:rPr lang="ru-RU" sz="2300" b="1" dirty="0" smtClean="0">
                <a:solidFill>
                  <a:schemeClr val="accent6">
                    <a:lumMod val="25000"/>
                  </a:schemeClr>
                </a:solidFill>
              </a:rPr>
              <a:t>«Полоцк-Стекловолокно»</a:t>
            </a:r>
            <a:endParaRPr lang="ru-RU" sz="23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xmlns="" id="{99A72F5A-2480-4701-876F-C71CA37749F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196747" y="394791"/>
            <a:ext cx="7600743" cy="6874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300" b="1" dirty="0" smtClean="0"/>
          </a:p>
          <a:p>
            <a:r>
              <a:rPr lang="ru-RU" sz="2300" b="1" dirty="0">
                <a:solidFill>
                  <a:schemeClr val="bg1"/>
                </a:solidFill>
              </a:rPr>
              <a:t>Организация </a:t>
            </a:r>
            <a:r>
              <a:rPr lang="ru-RU" sz="2300" b="1" dirty="0" smtClean="0">
                <a:solidFill>
                  <a:schemeClr val="bg1"/>
                </a:solidFill>
              </a:rPr>
              <a:t>производства </a:t>
            </a:r>
            <a:r>
              <a:rPr lang="ru-RU" sz="2300" b="1" dirty="0">
                <a:solidFill>
                  <a:schemeClr val="bg1"/>
                </a:solidFill>
              </a:rPr>
              <a:t>на базе продукции предприятия (на основе </a:t>
            </a:r>
            <a:r>
              <a:rPr lang="ru-RU" sz="2300" b="1" dirty="0" err="1" smtClean="0">
                <a:solidFill>
                  <a:schemeClr val="bg1"/>
                </a:solidFill>
              </a:rPr>
              <a:t>стеклоровинга</a:t>
            </a:r>
            <a:r>
              <a:rPr lang="ru-RU" sz="2300" b="1" dirty="0" smtClean="0">
                <a:solidFill>
                  <a:schemeClr val="bg1"/>
                </a:solidFill>
              </a:rPr>
              <a:t>)</a:t>
            </a:r>
            <a:endParaRPr lang="en-US" sz="2300" b="1" dirty="0">
              <a:solidFill>
                <a:schemeClr val="bg1"/>
              </a:solidFill>
            </a:endParaRPr>
          </a:p>
          <a:p>
            <a:endParaRPr lang="ru-RU" sz="23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6343558"/>
              </p:ext>
            </p:extLst>
          </p:nvPr>
        </p:nvGraphicFramePr>
        <p:xfrm>
          <a:off x="2654492" y="3741473"/>
          <a:ext cx="6047232" cy="690880"/>
        </p:xfrm>
        <a:graphic>
          <a:graphicData uri="http://schemas.openxmlformats.org/drawingml/2006/table">
            <a:tbl>
              <a:tblPr firstRow="1" bandRow="1">
                <a:tableStyleId>{2EE3AD54-16C2-42F7-87A8-E76F314EFA6D}</a:tableStyleId>
              </a:tblPr>
              <a:tblGrid>
                <a:gridCol w="18129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10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42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6974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Ориентировочные</a:t>
                      </a:r>
                      <a:r>
                        <a:rPr lang="en-US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капитальные</a:t>
                      </a:r>
                      <a:r>
                        <a:rPr lang="en-US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затраты</a:t>
                      </a:r>
                      <a:endParaRPr lang="ru-RU" sz="1050" b="0" i="0" u="none" strike="noStrike" cap="non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Предполагаемая мощность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Предполагаемое место размещения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6974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9,3</a:t>
                      </a:r>
                      <a:r>
                        <a:rPr lang="en-US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050" b="0" i="0" u="none" strike="noStrike" cap="non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млн.долларов</a:t>
                      </a:r>
                      <a:r>
                        <a:rPr lang="ru-RU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 США</a:t>
                      </a:r>
                      <a:endParaRPr lang="ru-RU" sz="1050" b="0" i="0" u="none" strike="noStrike" cap="non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</a:t>
                      </a:r>
                      <a:r>
                        <a:rPr lang="ru-RU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тыс.м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год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Прилегающая территория 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«Полоцк-Стекловолокно»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3248" y="2597684"/>
            <a:ext cx="2205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Горохов Сергей Сергеевич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инженера по перспективному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ОАО «Полоцк-Стекловолокно» 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gorohov@psv.by</a:t>
            </a:r>
            <a:endParaRPr lang="ru-RU" sz="9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+375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(214)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41-58-43</a:t>
            </a:r>
          </a:p>
        </p:txBody>
      </p:sp>
    </p:spTree>
    <p:extLst>
      <p:ext uri="{BB962C8B-B14F-4D97-AF65-F5344CB8AC3E}">
        <p14:creationId xmlns:p14="http://schemas.microsoft.com/office/powerpoint/2010/main" xmlns="" val="25795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2678986"/>
              </p:ext>
            </p:extLst>
          </p:nvPr>
        </p:nvGraphicFramePr>
        <p:xfrm>
          <a:off x="408562" y="1215958"/>
          <a:ext cx="8538638" cy="3686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 Placeholder 1"/>
          <p:cNvSpPr>
            <a:spLocks noGrp="1"/>
          </p:cNvSpPr>
          <p:nvPr/>
        </p:nvSpPr>
        <p:spPr>
          <a:xfrm>
            <a:off x="0" y="312043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None/>
              <a:defRPr sz="3600" b="0" i="0" u="none" strike="noStrike" cap="none" baseline="0">
                <a:solidFill>
                  <a:schemeClr val="bg1"/>
                </a:solidFill>
                <a:latin typeface="+mj-lt"/>
                <a:ea typeface="Barlow"/>
                <a:cs typeface="Arial" pitchFamily="34" charset="0"/>
                <a:sym typeface="Barlow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 lang="ru-RU" altLang="ko-KR" sz="4000" b="1" dirty="0">
              <a:ln>
                <a:solidFill>
                  <a:schemeClr val="bg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xmlns="" id="{99A72F5A-2480-4701-876F-C71CA37749F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256544" y="401934"/>
            <a:ext cx="7046442" cy="70207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300" b="1" dirty="0">
                <a:solidFill>
                  <a:schemeClr val="bg1"/>
                </a:solidFill>
              </a:rPr>
              <a:t>Организация </a:t>
            </a:r>
            <a:r>
              <a:rPr lang="ru-RU" sz="2300" b="1" dirty="0" smtClean="0">
                <a:solidFill>
                  <a:schemeClr val="bg1"/>
                </a:solidFill>
              </a:rPr>
              <a:t>производства </a:t>
            </a:r>
            <a:r>
              <a:rPr lang="ru-RU" sz="2300" b="1" dirty="0">
                <a:solidFill>
                  <a:schemeClr val="bg1"/>
                </a:solidFill>
              </a:rPr>
              <a:t>на базе продукции предприятия (на основе </a:t>
            </a:r>
            <a:r>
              <a:rPr lang="ru-RU" sz="2300" b="1" dirty="0" smtClean="0"/>
              <a:t>стеклотканей РАТЛ) </a:t>
            </a:r>
            <a:endParaRPr lang="ru-RU" sz="23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21225" y="-36367"/>
            <a:ext cx="4862228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>
                <a:solidFill>
                  <a:schemeClr val="accent6">
                    <a:lumMod val="25000"/>
                  </a:schemeClr>
                </a:solidFill>
              </a:rPr>
              <a:t>ОАО </a:t>
            </a:r>
            <a:r>
              <a:rPr lang="ru-RU" sz="2300" b="1" dirty="0" smtClean="0">
                <a:solidFill>
                  <a:schemeClr val="accent6">
                    <a:lumMod val="25000"/>
                  </a:schemeClr>
                </a:solidFill>
              </a:rPr>
              <a:t>«Полоцк-Стекловолокно»</a:t>
            </a:r>
            <a:endParaRPr lang="ru-RU" sz="23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8232751"/>
              </p:ext>
            </p:extLst>
          </p:nvPr>
        </p:nvGraphicFramePr>
        <p:xfrm>
          <a:off x="2668413" y="3059349"/>
          <a:ext cx="6230111" cy="1160780"/>
        </p:xfrm>
        <a:graphic>
          <a:graphicData uri="http://schemas.openxmlformats.org/drawingml/2006/table">
            <a:tbl>
              <a:tblPr firstRow="1" bandRow="1">
                <a:tableStyleId>{2EE3AD54-16C2-42F7-87A8-E76F314EFA6D}</a:tableStyleId>
              </a:tblPr>
              <a:tblGrid>
                <a:gridCol w="1312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63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80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76974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Ориентировочные</a:t>
                      </a:r>
                      <a:r>
                        <a:rPr lang="en-US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капитальные</a:t>
                      </a:r>
                      <a:r>
                        <a:rPr lang="en-US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затраты</a:t>
                      </a:r>
                      <a:endParaRPr lang="ru-RU" sz="1050" b="0" i="0" u="none" strike="noStrike" cap="non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Предполагаемая мощность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Емкость рынка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Предполагаемое место размещения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6974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3,5</a:t>
                      </a:r>
                      <a:r>
                        <a:rPr lang="en-US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1050" b="0" i="0" u="none" strike="noStrike" cap="non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млн.долларов</a:t>
                      </a:r>
                      <a:r>
                        <a:rPr lang="ru-RU" sz="105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 США</a:t>
                      </a:r>
                      <a:endParaRPr lang="ru-RU" sz="1050" b="0" i="0" u="none" strike="noStrike" cap="non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млн.м.кв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год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Беларусь – 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lang="ru-RU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млн.м.кв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год,</a:t>
                      </a: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 – 500 </a:t>
                      </a:r>
                      <a:r>
                        <a:rPr lang="ru-RU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млн.м.кв</a:t>
                      </a: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 год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Прилегающая территория ОАО «Полоцк-Стекловолокно»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3248" y="2597684"/>
            <a:ext cx="2205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Горохов Сергей Сергеевич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инженера по перспективному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ОАО «Полоцк-Стекловолокно» </a:t>
            </a:r>
            <a:b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gorohov@psv.by</a:t>
            </a:r>
            <a:endParaRPr lang="ru-RU" sz="9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+375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(214)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41-58-43</a:t>
            </a:r>
          </a:p>
        </p:txBody>
      </p:sp>
    </p:spTree>
    <p:extLst>
      <p:ext uri="{BB962C8B-B14F-4D97-AF65-F5344CB8AC3E}">
        <p14:creationId xmlns:p14="http://schemas.microsoft.com/office/powerpoint/2010/main" xmlns="" val="245390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738178046"/>
              </p:ext>
            </p:extLst>
          </p:nvPr>
        </p:nvGraphicFramePr>
        <p:xfrm>
          <a:off x="408562" y="1215958"/>
          <a:ext cx="8538638" cy="3686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 Placeholder 1"/>
          <p:cNvSpPr>
            <a:spLocks noGrp="1"/>
          </p:cNvSpPr>
          <p:nvPr/>
        </p:nvSpPr>
        <p:spPr>
          <a:xfrm>
            <a:off x="0" y="312043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None/>
              <a:defRPr sz="3600" b="0" i="0" u="none" strike="noStrike" cap="none" baseline="0">
                <a:solidFill>
                  <a:schemeClr val="bg1"/>
                </a:solidFill>
                <a:latin typeface="+mj-lt"/>
                <a:ea typeface="Barlow"/>
                <a:cs typeface="Arial" pitchFamily="34" charset="0"/>
                <a:sym typeface="Barlow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 lang="ru-RU" altLang="ko-KR" sz="4000" b="1" dirty="0">
              <a:ln>
                <a:solidFill>
                  <a:schemeClr val="bg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xmlns="" id="{99A72F5A-2480-4701-876F-C71CA37749F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1826" y="400530"/>
            <a:ext cx="8555421" cy="7128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/>
              <a:t>Организация выпуска на базе производства предприятия (на основе полупродуктов выпуска </a:t>
            </a:r>
            <a:r>
              <a:rPr lang="ru-RU" sz="2200" b="1" dirty="0" err="1" smtClean="0"/>
              <a:t>капролактама</a:t>
            </a:r>
            <a:r>
              <a:rPr lang="ru-RU" sz="2200" b="1" dirty="0" smtClean="0"/>
              <a:t>)</a:t>
            </a:r>
            <a:endParaRPr lang="en-US" sz="2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11036" y="-21458"/>
            <a:ext cx="310052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>
                <a:solidFill>
                  <a:schemeClr val="accent6">
                    <a:lumMod val="25000"/>
                  </a:schemeClr>
                </a:solidFill>
              </a:rPr>
              <a:t>ОАО «Гродно Азот</a:t>
            </a:r>
            <a:r>
              <a:rPr lang="ru-RU" sz="2300" b="1" dirty="0" smtClean="0">
                <a:solidFill>
                  <a:schemeClr val="accent6">
                    <a:lumMod val="25000"/>
                  </a:schemeClr>
                </a:solidFill>
              </a:rPr>
              <a:t>»</a:t>
            </a:r>
            <a:endParaRPr lang="ru-RU" sz="23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7502421"/>
              </p:ext>
            </p:extLst>
          </p:nvPr>
        </p:nvGraphicFramePr>
        <p:xfrm>
          <a:off x="2680902" y="3123558"/>
          <a:ext cx="6020822" cy="809607"/>
        </p:xfrm>
        <a:graphic>
          <a:graphicData uri="http://schemas.openxmlformats.org/drawingml/2006/table">
            <a:tbl>
              <a:tblPr firstRow="1" bandRow="1">
                <a:tableStyleId>{2EE3AD54-16C2-42F7-87A8-E76F314EFA6D}</a:tableStyleId>
              </a:tblPr>
              <a:tblGrid>
                <a:gridCol w="10482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9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99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43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83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0134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90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Ориентировочные</a:t>
                      </a:r>
                      <a:r>
                        <a:rPr lang="en-US" sz="90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90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капитальные</a:t>
                      </a:r>
                      <a:r>
                        <a:rPr lang="en-US" sz="90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lang="ru-RU" sz="90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затраты</a:t>
                      </a:r>
                      <a:endParaRPr lang="ru-RU" sz="900" b="0" i="0" u="none" strike="noStrike" cap="non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реализации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Предполагаемая мощность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Емкость рынка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Предполагаемое место размещения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907">
                <a:tc>
                  <a:txBody>
                    <a:bodyPr/>
                    <a:lstStyle/>
                    <a:p>
                      <a:pPr marR="0" algn="ctr" rtl="0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900" b="0" i="0" u="none" strike="noStrike" cap="non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0,9 </a:t>
                      </a:r>
                      <a:r>
                        <a:rPr lang="ru-RU" sz="900" b="0" i="0" u="none" strike="noStrike" cap="non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млн.рублей</a:t>
                      </a:r>
                      <a:endParaRPr lang="ru-RU" sz="900" b="0" i="0" u="none" strike="noStrike" cap="non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год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900" b="0" i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тыс.тонн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год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импорт в Республику </a:t>
                      </a:r>
                      <a:b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Беларусь  – 560 тонн в год, </a:t>
                      </a:r>
                      <a:b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мире –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r>
                        <a:rPr lang="ru-RU" sz="900" b="0" i="0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тыс.тонн в год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Прилегающая территория </a:t>
                      </a:r>
                    </a:p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ОАО «Гродно Азот»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1826" y="2721329"/>
            <a:ext cx="2179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Ответственный: </a:t>
            </a:r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Харитончик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Дмитрий Евгеньевич –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аместитель начальника отдела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маркетинга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анализу рынка)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«Гродно Азот»</a:t>
            </a:r>
          </a:p>
          <a:p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kharitonchik@azot.com.by</a:t>
            </a:r>
            <a:endParaRPr lang="ru-RU" sz="9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+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375 (152) 79-48-34</a:t>
            </a:r>
          </a:p>
        </p:txBody>
      </p:sp>
    </p:spTree>
    <p:extLst>
      <p:ext uri="{BB962C8B-B14F-4D97-AF65-F5344CB8AC3E}">
        <p14:creationId xmlns:p14="http://schemas.microsoft.com/office/powerpoint/2010/main" xmlns="" val="506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123407401"/>
              </p:ext>
            </p:extLst>
          </p:nvPr>
        </p:nvGraphicFramePr>
        <p:xfrm>
          <a:off x="408562" y="1058920"/>
          <a:ext cx="8735438" cy="3980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 Placeholder 1"/>
          <p:cNvSpPr>
            <a:spLocks noGrp="1"/>
          </p:cNvSpPr>
          <p:nvPr/>
        </p:nvSpPr>
        <p:spPr>
          <a:xfrm>
            <a:off x="0" y="312043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None/>
              <a:defRPr sz="3600" b="0" i="0" u="none" strike="noStrike" cap="none" baseline="0">
                <a:solidFill>
                  <a:schemeClr val="bg1"/>
                </a:solidFill>
                <a:latin typeface="+mj-lt"/>
                <a:ea typeface="Barlow"/>
                <a:cs typeface="Arial" pitchFamily="34" charset="0"/>
                <a:sym typeface="Barlow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 lang="ru-RU" altLang="ko-KR" sz="4000" b="1" dirty="0">
              <a:ln>
                <a:solidFill>
                  <a:schemeClr val="bg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xmlns="" id="{99A72F5A-2480-4701-876F-C71CA37749F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79643" y="402023"/>
            <a:ext cx="8267557" cy="7125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/>
              <a:t>Организация производств на базе продукции </a:t>
            </a:r>
            <a:br>
              <a:rPr lang="ru-RU" sz="2200" b="1" dirty="0"/>
            </a:br>
            <a:r>
              <a:rPr lang="ru-RU" sz="2200" b="1" dirty="0"/>
              <a:t>предприятия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12935" y="-44253"/>
            <a:ext cx="238558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 smtClean="0">
                <a:solidFill>
                  <a:schemeClr val="accent6">
                    <a:lumMod val="25000"/>
                  </a:schemeClr>
                </a:solidFill>
              </a:rPr>
              <a:t>ОАО «Нафтан»</a:t>
            </a:r>
            <a:endParaRPr lang="ru-RU" sz="23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6373" y="2587551"/>
            <a:ext cx="2006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00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Гимбут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Дмитрий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Александрович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заместитель главного инженера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«Нафтан» (по перспективному развитию)</a:t>
            </a:r>
          </a:p>
          <a:p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Gimbut@naftan.by</a:t>
            </a:r>
            <a:endParaRPr lang="ru-RU" sz="9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+375 (214) 59-44-87</a:t>
            </a:r>
            <a:endParaRPr lang="ru-RU" sz="9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1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792829794"/>
              </p:ext>
            </p:extLst>
          </p:nvPr>
        </p:nvGraphicFramePr>
        <p:xfrm>
          <a:off x="408562" y="1058920"/>
          <a:ext cx="8735438" cy="3980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 Placeholder 1"/>
          <p:cNvSpPr>
            <a:spLocks noGrp="1"/>
          </p:cNvSpPr>
          <p:nvPr/>
        </p:nvSpPr>
        <p:spPr>
          <a:xfrm>
            <a:off x="0" y="312043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None/>
              <a:defRPr sz="3600" b="0" i="0" u="none" strike="noStrike" cap="none" baseline="0">
                <a:solidFill>
                  <a:schemeClr val="bg1"/>
                </a:solidFill>
                <a:latin typeface="+mj-lt"/>
                <a:ea typeface="Barlow"/>
                <a:cs typeface="Arial" pitchFamily="34" charset="0"/>
                <a:sym typeface="Barlow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 lang="ru-RU" altLang="ko-KR" sz="4000" b="1" dirty="0">
              <a:ln>
                <a:solidFill>
                  <a:schemeClr val="bg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xmlns="" id="{99A72F5A-2480-4701-876F-C71CA37749F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79643" y="402023"/>
            <a:ext cx="8267557" cy="7125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/>
              <a:t>Организация производств на базе продукции </a:t>
            </a:r>
            <a:br>
              <a:rPr lang="ru-RU" sz="2200" b="1" dirty="0"/>
            </a:br>
            <a:r>
              <a:rPr lang="ru-RU" sz="2200" b="1" dirty="0"/>
              <a:t>предприятия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12935" y="-44253"/>
            <a:ext cx="238558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 smtClean="0">
                <a:solidFill>
                  <a:schemeClr val="accent6">
                    <a:lumMod val="25000"/>
                  </a:schemeClr>
                </a:solidFill>
              </a:rPr>
              <a:t>ОАО «Нафтан»</a:t>
            </a:r>
            <a:endParaRPr lang="ru-RU" sz="23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6373" y="2587551"/>
            <a:ext cx="2006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00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Гимбут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Дмитрий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Александрович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заместитель главного инженера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«Нафтан» (по перспективному развитию)</a:t>
            </a:r>
          </a:p>
          <a:p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Gimbut@naftan.by</a:t>
            </a:r>
            <a:endParaRPr lang="ru-RU" sz="9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+375 (214) 59-44-87</a:t>
            </a:r>
            <a:endParaRPr lang="ru-RU" sz="9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50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653100121"/>
              </p:ext>
            </p:extLst>
          </p:nvPr>
        </p:nvGraphicFramePr>
        <p:xfrm>
          <a:off x="408562" y="1058920"/>
          <a:ext cx="8735438" cy="3980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 Placeholder 1"/>
          <p:cNvSpPr>
            <a:spLocks noGrp="1"/>
          </p:cNvSpPr>
          <p:nvPr/>
        </p:nvSpPr>
        <p:spPr>
          <a:xfrm>
            <a:off x="0" y="312043"/>
            <a:ext cx="91440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None/>
              <a:defRPr sz="3600" b="0" i="0" u="none" strike="noStrike" cap="none" baseline="0">
                <a:solidFill>
                  <a:schemeClr val="bg1"/>
                </a:solidFill>
                <a:latin typeface="+mj-lt"/>
                <a:ea typeface="Barlow"/>
                <a:cs typeface="Arial" pitchFamily="34" charset="0"/>
                <a:sym typeface="Barlow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▫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●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○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arlow"/>
              <a:buChar char="■"/>
              <a:defRPr sz="2600" b="0" i="0" u="none" strike="noStrike" cap="non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 lang="ru-RU" altLang="ko-KR" sz="4000" b="1" dirty="0">
              <a:ln>
                <a:solidFill>
                  <a:schemeClr val="bg1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xmlns="" id="{99A72F5A-2480-4701-876F-C71CA37749F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79643" y="402023"/>
            <a:ext cx="8267557" cy="7125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/>
              <a:t>Организация производств на базе продукции </a:t>
            </a:r>
            <a:br>
              <a:rPr lang="ru-RU" sz="2200" b="1" dirty="0"/>
            </a:br>
            <a:r>
              <a:rPr lang="ru-RU" sz="2200" b="1" dirty="0"/>
              <a:t>предприятия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12935" y="-44253"/>
            <a:ext cx="238558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b="1" dirty="0" smtClean="0">
                <a:solidFill>
                  <a:schemeClr val="accent6">
                    <a:lumMod val="25000"/>
                  </a:schemeClr>
                </a:solidFill>
              </a:rPr>
              <a:t>ОАО «Нафтан»</a:t>
            </a:r>
            <a:endParaRPr lang="ru-RU" sz="23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6373" y="2587551"/>
            <a:ext cx="2006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00" dirty="0" err="1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Гимбут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Дмитрий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Александрович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заместитель главного инженера </a:t>
            </a:r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«Нафтан» (по перспективному развитию)</a:t>
            </a:r>
          </a:p>
          <a:p>
            <a:r>
              <a:rPr lang="ru-RU" sz="900" dirty="0" err="1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Gimbut@naftan.by</a:t>
            </a:r>
            <a:endParaRPr lang="ru-RU" sz="9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+375 (214) 59-44-87</a:t>
            </a:r>
            <a:endParaRPr lang="ru-RU" sz="9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489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pYc_mkJE.yAisVFLAB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pYc_mkJE.yAisVFLABn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pYc_mkJE.yAisVFLABn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pYc_mkJE.yAisVFLABn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pYc_mkJE.yAisVFLAB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pYc_mkJE.yAisVFLAB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pYc_mkJE.yAisVFLAB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pYc_mkJE.yAisVFLABn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pYc_mkJE.yAisVFLAB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pYc_mkJE.yAisVFLABn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pYc_mkJE.yAisVFLABn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pYc_mkJE.yAisVFLABn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pYc_mkJE.yAisVFLABng"/>
</p:tagLst>
</file>

<file path=ppt/theme/theme1.xml><?xml version="1.0" encoding="utf-8"?>
<a:theme xmlns:a="http://schemas.openxmlformats.org/drawingml/2006/main" name="Basset template">
  <a:themeElements>
    <a:clrScheme name="Custom 347">
      <a:dk1>
        <a:srgbClr val="434343"/>
      </a:dk1>
      <a:lt1>
        <a:srgbClr val="FFFFFF"/>
      </a:lt1>
      <a:dk2>
        <a:srgbClr val="D9D9D9"/>
      </a:dk2>
      <a:lt2>
        <a:srgbClr val="FFFFFF"/>
      </a:lt2>
      <a:accent1>
        <a:srgbClr val="FFB000"/>
      </a:accent1>
      <a:accent2>
        <a:srgbClr val="FFE19E"/>
      </a:accent2>
      <a:accent3>
        <a:srgbClr val="6D9EEB"/>
      </a:accent3>
      <a:accent4>
        <a:srgbClr val="C9DAF8"/>
      </a:accent4>
      <a:accent5>
        <a:srgbClr val="93C47D"/>
      </a:accent5>
      <a:accent6>
        <a:srgbClr val="D9EAD3"/>
      </a:accent6>
      <a:hlink>
        <a:srgbClr val="FF99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10848</TotalTime>
  <Words>1780</Words>
  <Application>Microsoft Office PowerPoint</Application>
  <PresentationFormat>Экран (16:9)</PresentationFormat>
  <Paragraphs>243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Basset template</vt:lpstr>
      <vt:lpstr>Перечень проектов  организаций концерна «Белнефтехим», возможных к реализации субъектами малого и среднего бизнеса  Республики Беларусь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Jon Irenicus</dc:creator>
  <cp:lastModifiedBy>Поляченко</cp:lastModifiedBy>
  <cp:revision>453</cp:revision>
  <cp:lastPrinted>2023-10-11T12:52:03Z</cp:lastPrinted>
  <dcterms:modified xsi:type="dcterms:W3CDTF">2023-11-28T07:18:32Z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526429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